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4v"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1" r:id="rId4"/>
  </p:sldMasterIdLst>
  <p:notesMasterIdLst>
    <p:notesMasterId r:id="rId24"/>
  </p:notesMasterIdLst>
  <p:handoutMasterIdLst>
    <p:handoutMasterId r:id="rId25"/>
  </p:handoutMasterIdLst>
  <p:sldIdLst>
    <p:sldId id="257" r:id="rId5"/>
    <p:sldId id="256" r:id="rId6"/>
    <p:sldId id="288" r:id="rId7"/>
    <p:sldId id="281" r:id="rId8"/>
    <p:sldId id="261" r:id="rId9"/>
    <p:sldId id="262" r:id="rId10"/>
    <p:sldId id="264" r:id="rId11"/>
    <p:sldId id="274" r:id="rId12"/>
    <p:sldId id="283" r:id="rId13"/>
    <p:sldId id="284" r:id="rId14"/>
    <p:sldId id="273" r:id="rId15"/>
    <p:sldId id="277" r:id="rId16"/>
    <p:sldId id="285" r:id="rId17"/>
    <p:sldId id="286" r:id="rId18"/>
    <p:sldId id="280" r:id="rId19"/>
    <p:sldId id="287" r:id="rId20"/>
    <p:sldId id="289" r:id="rId21"/>
    <p:sldId id="290" r:id="rId22"/>
    <p:sldId id="282" r:id="rId23"/>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Franklin Gothic Book" pitchFamily="34" charset="0"/>
        <a:ea typeface="+mn-ea"/>
        <a:cs typeface="Arial" charset="0"/>
      </a:defRPr>
    </a:lvl1pPr>
    <a:lvl2pPr marL="457200" algn="l" rtl="0" fontAlgn="base">
      <a:spcBef>
        <a:spcPct val="0"/>
      </a:spcBef>
      <a:spcAft>
        <a:spcPct val="0"/>
      </a:spcAft>
      <a:defRPr kern="1200">
        <a:solidFill>
          <a:schemeClr val="tx1"/>
        </a:solidFill>
        <a:latin typeface="Franklin Gothic Book" pitchFamily="34" charset="0"/>
        <a:ea typeface="+mn-ea"/>
        <a:cs typeface="Arial" charset="0"/>
      </a:defRPr>
    </a:lvl2pPr>
    <a:lvl3pPr marL="914400" algn="l" rtl="0" fontAlgn="base">
      <a:spcBef>
        <a:spcPct val="0"/>
      </a:spcBef>
      <a:spcAft>
        <a:spcPct val="0"/>
      </a:spcAft>
      <a:defRPr kern="1200">
        <a:solidFill>
          <a:schemeClr val="tx1"/>
        </a:solidFill>
        <a:latin typeface="Franklin Gothic Book" pitchFamily="34" charset="0"/>
        <a:ea typeface="+mn-ea"/>
        <a:cs typeface="Arial" charset="0"/>
      </a:defRPr>
    </a:lvl3pPr>
    <a:lvl4pPr marL="1371600" algn="l" rtl="0" fontAlgn="base">
      <a:spcBef>
        <a:spcPct val="0"/>
      </a:spcBef>
      <a:spcAft>
        <a:spcPct val="0"/>
      </a:spcAft>
      <a:defRPr kern="1200">
        <a:solidFill>
          <a:schemeClr val="tx1"/>
        </a:solidFill>
        <a:latin typeface="Franklin Gothic Book" pitchFamily="34" charset="0"/>
        <a:ea typeface="+mn-ea"/>
        <a:cs typeface="Arial" charset="0"/>
      </a:defRPr>
    </a:lvl4pPr>
    <a:lvl5pPr marL="1828800" algn="l" rtl="0" fontAlgn="base">
      <a:spcBef>
        <a:spcPct val="0"/>
      </a:spcBef>
      <a:spcAft>
        <a:spcPct val="0"/>
      </a:spcAft>
      <a:defRPr kern="1200">
        <a:solidFill>
          <a:schemeClr val="tx1"/>
        </a:solidFill>
        <a:latin typeface="Franklin Gothic Book" pitchFamily="34" charset="0"/>
        <a:ea typeface="+mn-ea"/>
        <a:cs typeface="Arial" charset="0"/>
      </a:defRPr>
    </a:lvl5pPr>
    <a:lvl6pPr marL="2286000" algn="l" defTabSz="914400" rtl="0" eaLnBrk="1" latinLnBrk="0" hangingPunct="1">
      <a:defRPr kern="1200">
        <a:solidFill>
          <a:schemeClr val="tx1"/>
        </a:solidFill>
        <a:latin typeface="Franklin Gothic Book" pitchFamily="34" charset="0"/>
        <a:ea typeface="+mn-ea"/>
        <a:cs typeface="Arial" charset="0"/>
      </a:defRPr>
    </a:lvl6pPr>
    <a:lvl7pPr marL="2743200" algn="l" defTabSz="914400" rtl="0" eaLnBrk="1" latinLnBrk="0" hangingPunct="1">
      <a:defRPr kern="1200">
        <a:solidFill>
          <a:schemeClr val="tx1"/>
        </a:solidFill>
        <a:latin typeface="Franklin Gothic Book" pitchFamily="34" charset="0"/>
        <a:ea typeface="+mn-ea"/>
        <a:cs typeface="Arial" charset="0"/>
      </a:defRPr>
    </a:lvl7pPr>
    <a:lvl8pPr marL="3200400" algn="l" defTabSz="914400" rtl="0" eaLnBrk="1" latinLnBrk="0" hangingPunct="1">
      <a:defRPr kern="1200">
        <a:solidFill>
          <a:schemeClr val="tx1"/>
        </a:solidFill>
        <a:latin typeface="Franklin Gothic Book" pitchFamily="34" charset="0"/>
        <a:ea typeface="+mn-ea"/>
        <a:cs typeface="Arial" charset="0"/>
      </a:defRPr>
    </a:lvl8pPr>
    <a:lvl9pPr marL="3657600" algn="l" defTabSz="914400" rtl="0" eaLnBrk="1" latinLnBrk="0" hangingPunct="1">
      <a:defRPr kern="1200">
        <a:solidFill>
          <a:schemeClr val="tx1"/>
        </a:solidFill>
        <a:latin typeface="Franklin Gothic Book"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20" d="100"/>
          <a:sy n="120" d="100"/>
        </p:scale>
        <p:origin x="184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1325" cy="465138"/>
          </a:xfrm>
          <a:prstGeom prst="rect">
            <a:avLst/>
          </a:prstGeom>
        </p:spPr>
        <p:txBody>
          <a:bodyPr vert="horz" lIns="89865" tIns="44932" rIns="89865" bIns="4493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98900" y="0"/>
            <a:ext cx="2981325" cy="465138"/>
          </a:xfrm>
          <a:prstGeom prst="rect">
            <a:avLst/>
          </a:prstGeom>
        </p:spPr>
        <p:txBody>
          <a:bodyPr vert="horz" lIns="89865" tIns="44932" rIns="89865" bIns="44932" rtlCol="0"/>
          <a:lstStyle>
            <a:lvl1pPr algn="r" fontAlgn="auto">
              <a:spcBef>
                <a:spcPts val="0"/>
              </a:spcBef>
              <a:spcAft>
                <a:spcPts val="0"/>
              </a:spcAft>
              <a:defRPr sz="1200">
                <a:latin typeface="+mn-lt"/>
                <a:cs typeface="+mn-cs"/>
              </a:defRPr>
            </a:lvl1pPr>
          </a:lstStyle>
          <a:p>
            <a:pPr>
              <a:defRPr/>
            </a:pPr>
            <a:fld id="{561802EF-505D-4110-A897-4FA938B761E5}" type="datetimeFigureOut">
              <a:rPr lang="en-US"/>
              <a:pPr>
                <a:defRPr/>
              </a:pPr>
              <a:t>2/21/2017</a:t>
            </a:fld>
            <a:endParaRPr lang="en-US"/>
          </a:p>
        </p:txBody>
      </p:sp>
      <p:sp>
        <p:nvSpPr>
          <p:cNvPr id="4" name="Footer Placeholder 3"/>
          <p:cNvSpPr>
            <a:spLocks noGrp="1"/>
          </p:cNvSpPr>
          <p:nvPr>
            <p:ph type="ftr" sz="quarter" idx="2"/>
          </p:nvPr>
        </p:nvSpPr>
        <p:spPr>
          <a:xfrm>
            <a:off x="0" y="8829675"/>
            <a:ext cx="2981325" cy="465138"/>
          </a:xfrm>
          <a:prstGeom prst="rect">
            <a:avLst/>
          </a:prstGeom>
        </p:spPr>
        <p:txBody>
          <a:bodyPr vert="horz" lIns="89865" tIns="44932" rIns="89865" bIns="44932"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98900" y="8829675"/>
            <a:ext cx="2981325" cy="465138"/>
          </a:xfrm>
          <a:prstGeom prst="rect">
            <a:avLst/>
          </a:prstGeom>
        </p:spPr>
        <p:txBody>
          <a:bodyPr vert="horz" lIns="89865" tIns="44932" rIns="89865" bIns="44932" rtlCol="0" anchor="b"/>
          <a:lstStyle>
            <a:lvl1pPr algn="r" fontAlgn="auto">
              <a:spcBef>
                <a:spcPts val="0"/>
              </a:spcBef>
              <a:spcAft>
                <a:spcPts val="0"/>
              </a:spcAft>
              <a:defRPr sz="1200">
                <a:latin typeface="+mn-lt"/>
                <a:cs typeface="+mn-cs"/>
              </a:defRPr>
            </a:lvl1pPr>
          </a:lstStyle>
          <a:p>
            <a:pPr>
              <a:defRPr/>
            </a:pPr>
            <a:fld id="{E2E47268-3A8D-40EF-872D-0963C1CE3D40}" type="slidenum">
              <a:rPr lang="en-US"/>
              <a:pPr>
                <a:defRPr/>
              </a:pPr>
              <a:t>‹#›</a:t>
            </a:fld>
            <a:endParaRPr lang="en-US"/>
          </a:p>
        </p:txBody>
      </p:sp>
    </p:spTree>
    <p:extLst>
      <p:ext uri="{BB962C8B-B14F-4D97-AF65-F5344CB8AC3E}">
        <p14:creationId xmlns:p14="http://schemas.microsoft.com/office/powerpoint/2010/main" val="2024165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1325" cy="465138"/>
          </a:xfrm>
          <a:prstGeom prst="rect">
            <a:avLst/>
          </a:prstGeom>
        </p:spPr>
        <p:txBody>
          <a:bodyPr vert="horz" lIns="92426" tIns="46213" rIns="92426" bIns="4621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98900" y="0"/>
            <a:ext cx="2981325" cy="465138"/>
          </a:xfrm>
          <a:prstGeom prst="rect">
            <a:avLst/>
          </a:prstGeom>
        </p:spPr>
        <p:txBody>
          <a:bodyPr vert="horz" lIns="92426" tIns="46213" rIns="92426" bIns="46213" rtlCol="0"/>
          <a:lstStyle>
            <a:lvl1pPr algn="r" fontAlgn="auto">
              <a:spcBef>
                <a:spcPts val="0"/>
              </a:spcBef>
              <a:spcAft>
                <a:spcPts val="0"/>
              </a:spcAft>
              <a:defRPr sz="1200">
                <a:latin typeface="+mn-lt"/>
                <a:cs typeface="+mn-cs"/>
              </a:defRPr>
            </a:lvl1pPr>
          </a:lstStyle>
          <a:p>
            <a:pPr>
              <a:defRPr/>
            </a:pPr>
            <a:fld id="{59C770D0-216C-405E-B65A-0F1031D41411}" type="datetimeFigureOut">
              <a:rPr lang="en-US"/>
              <a:pPr>
                <a:defRPr/>
              </a:pPr>
              <a:t>2/21/2017</a:t>
            </a:fld>
            <a:endParaRPr lang="en-US"/>
          </a:p>
        </p:txBody>
      </p:sp>
      <p:sp>
        <p:nvSpPr>
          <p:cNvPr id="4" name="Slide Image Placeholder 3"/>
          <p:cNvSpPr>
            <a:spLocks noGrp="1" noRot="1" noChangeAspect="1"/>
          </p:cNvSpPr>
          <p:nvPr>
            <p:ph type="sldImg" idx="2"/>
          </p:nvPr>
        </p:nvSpPr>
        <p:spPr>
          <a:xfrm>
            <a:off x="1119188" y="698500"/>
            <a:ext cx="4643437" cy="3484563"/>
          </a:xfrm>
          <a:prstGeom prst="rect">
            <a:avLst/>
          </a:prstGeom>
          <a:noFill/>
          <a:ln w="12700">
            <a:solidFill>
              <a:prstClr val="black"/>
            </a:solidFill>
          </a:ln>
        </p:spPr>
        <p:txBody>
          <a:bodyPr vert="horz" lIns="92426" tIns="46213" rIns="92426" bIns="46213" rtlCol="0" anchor="ctr"/>
          <a:lstStyle/>
          <a:p>
            <a:pPr lvl="0"/>
            <a:endParaRPr lang="en-US" noProof="0"/>
          </a:p>
        </p:txBody>
      </p:sp>
      <p:sp>
        <p:nvSpPr>
          <p:cNvPr id="5" name="Notes Placeholder 4"/>
          <p:cNvSpPr>
            <a:spLocks noGrp="1"/>
          </p:cNvSpPr>
          <p:nvPr>
            <p:ph type="body" sz="quarter" idx="3"/>
          </p:nvPr>
        </p:nvSpPr>
        <p:spPr>
          <a:xfrm>
            <a:off x="687388" y="4414838"/>
            <a:ext cx="5507037" cy="4184650"/>
          </a:xfrm>
          <a:prstGeom prst="rect">
            <a:avLst/>
          </a:prstGeom>
        </p:spPr>
        <p:txBody>
          <a:bodyPr vert="horz" lIns="92426" tIns="46213" rIns="92426" bIns="4621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81325" cy="465138"/>
          </a:xfrm>
          <a:prstGeom prst="rect">
            <a:avLst/>
          </a:prstGeom>
        </p:spPr>
        <p:txBody>
          <a:bodyPr vert="horz" lIns="92426" tIns="46213" rIns="92426" bIns="46213"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98900" y="8829675"/>
            <a:ext cx="2981325" cy="465138"/>
          </a:xfrm>
          <a:prstGeom prst="rect">
            <a:avLst/>
          </a:prstGeom>
        </p:spPr>
        <p:txBody>
          <a:bodyPr vert="horz" lIns="92426" tIns="46213" rIns="92426" bIns="46213" rtlCol="0" anchor="b"/>
          <a:lstStyle>
            <a:lvl1pPr algn="r" fontAlgn="auto">
              <a:spcBef>
                <a:spcPts val="0"/>
              </a:spcBef>
              <a:spcAft>
                <a:spcPts val="0"/>
              </a:spcAft>
              <a:defRPr sz="1200">
                <a:latin typeface="+mn-lt"/>
                <a:cs typeface="+mn-cs"/>
              </a:defRPr>
            </a:lvl1pPr>
          </a:lstStyle>
          <a:p>
            <a:pPr>
              <a:defRPr/>
            </a:pPr>
            <a:fld id="{0ED531AC-88CA-4ABB-9CE6-B11B837CA66A}" type="slidenum">
              <a:rPr lang="en-US"/>
              <a:pPr>
                <a:defRPr/>
              </a:pPr>
              <a:t>‹#›</a:t>
            </a:fld>
            <a:endParaRPr lang="en-US"/>
          </a:p>
        </p:txBody>
      </p:sp>
    </p:spTree>
    <p:extLst>
      <p:ext uri="{BB962C8B-B14F-4D97-AF65-F5344CB8AC3E}">
        <p14:creationId xmlns:p14="http://schemas.microsoft.com/office/powerpoint/2010/main" val="2491606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a:t>
            </a:fld>
            <a:endParaRPr lang="en-US"/>
          </a:p>
        </p:txBody>
      </p:sp>
    </p:spTree>
    <p:extLst>
      <p:ext uri="{BB962C8B-B14F-4D97-AF65-F5344CB8AC3E}">
        <p14:creationId xmlns:p14="http://schemas.microsoft.com/office/powerpoint/2010/main" val="1041351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10</a:t>
            </a:fld>
            <a:endParaRPr lang="en-US"/>
          </a:p>
        </p:txBody>
      </p:sp>
    </p:spTree>
    <p:extLst>
      <p:ext uri="{BB962C8B-B14F-4D97-AF65-F5344CB8AC3E}">
        <p14:creationId xmlns:p14="http://schemas.microsoft.com/office/powerpoint/2010/main" val="420049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11</a:t>
            </a:fld>
            <a:endParaRPr lang="en-US"/>
          </a:p>
        </p:txBody>
      </p:sp>
    </p:spTree>
    <p:extLst>
      <p:ext uri="{BB962C8B-B14F-4D97-AF65-F5344CB8AC3E}">
        <p14:creationId xmlns:p14="http://schemas.microsoft.com/office/powerpoint/2010/main" val="228026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12</a:t>
            </a:fld>
            <a:endParaRPr lang="en-US"/>
          </a:p>
        </p:txBody>
      </p:sp>
    </p:spTree>
    <p:extLst>
      <p:ext uri="{BB962C8B-B14F-4D97-AF65-F5344CB8AC3E}">
        <p14:creationId xmlns:p14="http://schemas.microsoft.com/office/powerpoint/2010/main" val="775105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13</a:t>
            </a:fld>
            <a:endParaRPr lang="en-US"/>
          </a:p>
        </p:txBody>
      </p:sp>
    </p:spTree>
    <p:extLst>
      <p:ext uri="{BB962C8B-B14F-4D97-AF65-F5344CB8AC3E}">
        <p14:creationId xmlns:p14="http://schemas.microsoft.com/office/powerpoint/2010/main" val="256281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14</a:t>
            </a:fld>
            <a:endParaRPr lang="en-US"/>
          </a:p>
        </p:txBody>
      </p:sp>
    </p:spTree>
    <p:extLst>
      <p:ext uri="{BB962C8B-B14F-4D97-AF65-F5344CB8AC3E}">
        <p14:creationId xmlns:p14="http://schemas.microsoft.com/office/powerpoint/2010/main" val="282241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15</a:t>
            </a:fld>
            <a:endParaRPr lang="en-US"/>
          </a:p>
        </p:txBody>
      </p:sp>
    </p:spTree>
    <p:extLst>
      <p:ext uri="{BB962C8B-B14F-4D97-AF65-F5344CB8AC3E}">
        <p14:creationId xmlns:p14="http://schemas.microsoft.com/office/powerpoint/2010/main" val="27965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16</a:t>
            </a:fld>
            <a:endParaRPr lang="en-US"/>
          </a:p>
        </p:txBody>
      </p:sp>
    </p:spTree>
    <p:extLst>
      <p:ext uri="{BB962C8B-B14F-4D97-AF65-F5344CB8AC3E}">
        <p14:creationId xmlns:p14="http://schemas.microsoft.com/office/powerpoint/2010/main" val="224773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19</a:t>
            </a:fld>
            <a:endParaRPr lang="en-US"/>
          </a:p>
        </p:txBody>
      </p:sp>
    </p:spTree>
    <p:extLst>
      <p:ext uri="{BB962C8B-B14F-4D97-AF65-F5344CB8AC3E}">
        <p14:creationId xmlns:p14="http://schemas.microsoft.com/office/powerpoint/2010/main" val="32657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2</a:t>
            </a:fld>
            <a:endParaRPr lang="en-US"/>
          </a:p>
        </p:txBody>
      </p:sp>
    </p:spTree>
    <p:extLst>
      <p:ext uri="{BB962C8B-B14F-4D97-AF65-F5344CB8AC3E}">
        <p14:creationId xmlns:p14="http://schemas.microsoft.com/office/powerpoint/2010/main" val="320448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3</a:t>
            </a:fld>
            <a:endParaRPr lang="en-US"/>
          </a:p>
        </p:txBody>
      </p:sp>
    </p:spTree>
    <p:extLst>
      <p:ext uri="{BB962C8B-B14F-4D97-AF65-F5344CB8AC3E}">
        <p14:creationId xmlns:p14="http://schemas.microsoft.com/office/powerpoint/2010/main" val="45303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4</a:t>
            </a:fld>
            <a:endParaRPr lang="en-US"/>
          </a:p>
        </p:txBody>
      </p:sp>
    </p:spTree>
    <p:extLst>
      <p:ext uri="{BB962C8B-B14F-4D97-AF65-F5344CB8AC3E}">
        <p14:creationId xmlns:p14="http://schemas.microsoft.com/office/powerpoint/2010/main" val="285412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5</a:t>
            </a:fld>
            <a:endParaRPr lang="en-US"/>
          </a:p>
        </p:txBody>
      </p:sp>
    </p:spTree>
    <p:extLst>
      <p:ext uri="{BB962C8B-B14F-4D97-AF65-F5344CB8AC3E}">
        <p14:creationId xmlns:p14="http://schemas.microsoft.com/office/powerpoint/2010/main" val="396255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6</a:t>
            </a:fld>
            <a:endParaRPr lang="en-US"/>
          </a:p>
        </p:txBody>
      </p:sp>
    </p:spTree>
    <p:extLst>
      <p:ext uri="{BB962C8B-B14F-4D97-AF65-F5344CB8AC3E}">
        <p14:creationId xmlns:p14="http://schemas.microsoft.com/office/powerpoint/2010/main" val="388475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7</a:t>
            </a:fld>
            <a:endParaRPr lang="en-US"/>
          </a:p>
        </p:txBody>
      </p:sp>
    </p:spTree>
    <p:extLst>
      <p:ext uri="{BB962C8B-B14F-4D97-AF65-F5344CB8AC3E}">
        <p14:creationId xmlns:p14="http://schemas.microsoft.com/office/powerpoint/2010/main" val="2990747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8</a:t>
            </a:fld>
            <a:endParaRPr lang="en-US"/>
          </a:p>
        </p:txBody>
      </p:sp>
    </p:spTree>
    <p:extLst>
      <p:ext uri="{BB962C8B-B14F-4D97-AF65-F5344CB8AC3E}">
        <p14:creationId xmlns:p14="http://schemas.microsoft.com/office/powerpoint/2010/main" val="1223172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D531AC-88CA-4ABB-9CE6-B11B837CA66A}" type="slidenum">
              <a:rPr lang="en-US"/>
              <a:pPr>
                <a:defRPr/>
              </a:pPr>
              <a:t>9</a:t>
            </a:fld>
            <a:endParaRPr lang="en-US"/>
          </a:p>
        </p:txBody>
      </p:sp>
    </p:spTree>
    <p:extLst>
      <p:ext uri="{BB962C8B-B14F-4D97-AF65-F5344CB8AC3E}">
        <p14:creationId xmlns:p14="http://schemas.microsoft.com/office/powerpoint/2010/main" val="174462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BBBEF6AC-0000-4AB0-8E16-EA02B1BB7DAF}" type="datetime4">
              <a:rPr lang="en-US"/>
              <a:pPr>
                <a:defRPr/>
              </a:pPr>
              <a:t>February 21, 2017</a:t>
            </a:fld>
            <a:endParaRPr lang="en-US"/>
          </a:p>
        </p:txBody>
      </p:sp>
      <p:sp>
        <p:nvSpPr>
          <p:cNvPr id="7"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8401050" y="6170613"/>
            <a:ext cx="503238" cy="503237"/>
          </a:xfrm>
          <a:prstGeom prst="ellipse">
            <a:avLst/>
          </a:prstGeom>
        </p:spPr>
        <p:txBody>
          <a:bodyPr/>
          <a:lstStyle>
            <a:lvl1pPr>
              <a:defRPr/>
            </a:lvl1pPr>
          </a:lstStyle>
          <a:p>
            <a:pPr>
              <a:defRPr/>
            </a:pPr>
            <a:fld id="{6B2FF874-3652-493F-8E0F-C9F815A41EF5}" type="slidenum">
              <a:rPr lang="en-US"/>
              <a:pPr>
                <a:defRPr/>
              </a:pPr>
              <a:t>‹#›</a:t>
            </a:fld>
            <a:endParaRPr lang="en-US"/>
          </a:p>
        </p:txBody>
      </p:sp>
    </p:spTree>
    <p:extLst>
      <p:ext uri="{BB962C8B-B14F-4D97-AF65-F5344CB8AC3E}">
        <p14:creationId xmlns:p14="http://schemas.microsoft.com/office/powerpoint/2010/main" val="321828195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12251B-032C-444C-8A48-5049840CB882}" type="datetime4">
              <a:rPr lang="en-US"/>
              <a:pPr>
                <a:defRPr/>
              </a:pPr>
              <a:t>February 21, 2017</a:t>
            </a:fld>
            <a:endParaRPr lang="en-US" dirty="0"/>
          </a:p>
        </p:txBody>
      </p:sp>
      <p:sp>
        <p:nvSpPr>
          <p:cNvPr id="5"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401050" y="6170613"/>
            <a:ext cx="503238" cy="503237"/>
          </a:xfrm>
          <a:prstGeom prst="ellipse">
            <a:avLst/>
          </a:prstGeom>
          <a:ln/>
        </p:spPr>
        <p:txBody>
          <a:bodyPr/>
          <a:lstStyle>
            <a:lvl1pPr>
              <a:defRPr/>
            </a:lvl1pPr>
          </a:lstStyle>
          <a:p>
            <a:pPr>
              <a:defRPr/>
            </a:pPr>
            <a:fld id="{1E04928F-35F6-4D2E-8DF8-45B539194BBC}" type="slidenum">
              <a:rPr lang="en-US"/>
              <a:pPr>
                <a:defRPr/>
              </a:pPr>
              <a:t>‹#›</a:t>
            </a:fld>
            <a:endParaRPr lang="en-US" dirty="0"/>
          </a:p>
        </p:txBody>
      </p:sp>
    </p:spTree>
    <p:extLst>
      <p:ext uri="{BB962C8B-B14F-4D97-AF65-F5344CB8AC3E}">
        <p14:creationId xmlns:p14="http://schemas.microsoft.com/office/powerpoint/2010/main" val="93042342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0B4D7A-9485-4121-8C01-1DA2B6D1022B}" type="datetime4">
              <a:rPr lang="en-US"/>
              <a:pPr>
                <a:defRPr/>
              </a:pPr>
              <a:t>February 21, 2017</a:t>
            </a:fld>
            <a:endParaRPr lang="en-US" dirty="0"/>
          </a:p>
        </p:txBody>
      </p:sp>
      <p:sp>
        <p:nvSpPr>
          <p:cNvPr id="5"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401050" y="6170613"/>
            <a:ext cx="503238" cy="503237"/>
          </a:xfrm>
          <a:prstGeom prst="ellipse">
            <a:avLst/>
          </a:prstGeom>
          <a:ln/>
        </p:spPr>
        <p:txBody>
          <a:bodyPr/>
          <a:lstStyle>
            <a:lvl1pPr>
              <a:defRPr/>
            </a:lvl1pPr>
          </a:lstStyle>
          <a:p>
            <a:pPr>
              <a:defRPr/>
            </a:pPr>
            <a:fld id="{5A75A1FA-5E5B-40CB-B90C-83A5241D209B}" type="slidenum">
              <a:rPr lang="en-US"/>
              <a:pPr>
                <a:defRPr/>
              </a:pPr>
              <a:t>‹#›</a:t>
            </a:fld>
            <a:endParaRPr lang="en-US" dirty="0"/>
          </a:p>
        </p:txBody>
      </p:sp>
    </p:spTree>
    <p:extLst>
      <p:ext uri="{BB962C8B-B14F-4D97-AF65-F5344CB8AC3E}">
        <p14:creationId xmlns:p14="http://schemas.microsoft.com/office/powerpoint/2010/main" val="54199708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B3B4A1D-5564-4FCA-96B6-BA96E5495E69}" type="datetime4">
              <a:rPr lang="en-US"/>
              <a:pPr>
                <a:defRPr/>
              </a:pPr>
              <a:t>February 21, 2017</a:t>
            </a:fld>
            <a:endParaRPr lang="en-US" dirty="0"/>
          </a:p>
        </p:txBody>
      </p:sp>
      <p:sp>
        <p:nvSpPr>
          <p:cNvPr id="5"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401050" y="6170613"/>
            <a:ext cx="503238" cy="503237"/>
          </a:xfrm>
          <a:prstGeom prst="ellipse">
            <a:avLst/>
          </a:prstGeom>
          <a:ln/>
        </p:spPr>
        <p:txBody>
          <a:bodyPr/>
          <a:lstStyle>
            <a:lvl1pPr>
              <a:defRPr/>
            </a:lvl1pPr>
          </a:lstStyle>
          <a:p>
            <a:pPr>
              <a:defRPr/>
            </a:pPr>
            <a:fld id="{B86A30B6-D3B7-4F1F-A436-B2DB30B055EE}" type="slidenum">
              <a:rPr lang="en-US"/>
              <a:pPr>
                <a:defRPr/>
              </a:pPr>
              <a:t>‹#›</a:t>
            </a:fld>
            <a:endParaRPr lang="en-US" dirty="0"/>
          </a:p>
        </p:txBody>
      </p:sp>
    </p:spTree>
    <p:extLst>
      <p:ext uri="{BB962C8B-B14F-4D97-AF65-F5344CB8AC3E}">
        <p14:creationId xmlns:p14="http://schemas.microsoft.com/office/powerpoint/2010/main" val="157558066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Triangle 4"/>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3534516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fld id="{20796809-562C-42F2-A7CB-0BF867E89A77}" type="datetime4">
              <a:rPr lang="en-US"/>
              <a:pPr>
                <a:defRPr/>
              </a:pPr>
              <a:t>February 21, 2017</a:t>
            </a:fld>
            <a:endParaRPr lang="en-US" dirty="0"/>
          </a:p>
        </p:txBody>
      </p:sp>
      <p:sp>
        <p:nvSpPr>
          <p:cNvPr id="6"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401050" y="6170613"/>
            <a:ext cx="503238" cy="503237"/>
          </a:xfrm>
          <a:prstGeom prst="ellipse">
            <a:avLst/>
          </a:prstGeom>
          <a:ln/>
        </p:spPr>
        <p:txBody>
          <a:bodyPr/>
          <a:lstStyle>
            <a:lvl1pPr>
              <a:defRPr/>
            </a:lvl1pPr>
          </a:lstStyle>
          <a:p>
            <a:pPr>
              <a:defRPr/>
            </a:pPr>
            <a:fld id="{6BB2339A-B6B4-4742-8EAB-41DC8A038E55}" type="slidenum">
              <a:rPr lang="en-US"/>
              <a:pPr>
                <a:defRPr/>
              </a:pPr>
              <a:t>‹#›</a:t>
            </a:fld>
            <a:endParaRPr lang="en-US" dirty="0"/>
          </a:p>
        </p:txBody>
      </p:sp>
    </p:spTree>
    <p:extLst>
      <p:ext uri="{BB962C8B-B14F-4D97-AF65-F5344CB8AC3E}">
        <p14:creationId xmlns:p14="http://schemas.microsoft.com/office/powerpoint/2010/main" val="45606809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0A39992-B4CC-4353-9E9C-A9B02E349652}" type="datetime4">
              <a:rPr lang="en-US"/>
              <a:pPr>
                <a:defRPr/>
              </a:pPr>
              <a:t>February 21, 2017</a:t>
            </a:fld>
            <a:endParaRPr lang="en-US" dirty="0"/>
          </a:p>
        </p:txBody>
      </p:sp>
      <p:sp>
        <p:nvSpPr>
          <p:cNvPr id="8"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401050" y="6170613"/>
            <a:ext cx="503238" cy="503237"/>
          </a:xfrm>
          <a:prstGeom prst="ellipse">
            <a:avLst/>
          </a:prstGeom>
          <a:ln/>
        </p:spPr>
        <p:txBody>
          <a:bodyPr/>
          <a:lstStyle>
            <a:lvl1pPr>
              <a:defRPr/>
            </a:lvl1pPr>
          </a:lstStyle>
          <a:p>
            <a:pPr>
              <a:defRPr/>
            </a:pPr>
            <a:fld id="{EA4C51CA-01A9-45A3-B6AC-B62CAF9EEEC9}" type="slidenum">
              <a:rPr lang="en-US"/>
              <a:pPr>
                <a:defRPr/>
              </a:pPr>
              <a:t>‹#›</a:t>
            </a:fld>
            <a:endParaRPr lang="en-US" dirty="0"/>
          </a:p>
        </p:txBody>
      </p:sp>
    </p:spTree>
    <p:extLst>
      <p:ext uri="{BB962C8B-B14F-4D97-AF65-F5344CB8AC3E}">
        <p14:creationId xmlns:p14="http://schemas.microsoft.com/office/powerpoint/2010/main" val="415621103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F523157-9235-4C91-8402-EC2DFBF8C954}" type="datetime4">
              <a:rPr lang="en-US"/>
              <a:pPr>
                <a:defRPr/>
              </a:pPr>
              <a:t>February 21, 2017</a:t>
            </a:fld>
            <a:endParaRPr lang="en-US" dirty="0"/>
          </a:p>
        </p:txBody>
      </p:sp>
      <p:sp>
        <p:nvSpPr>
          <p:cNvPr id="4"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401050" y="6170613"/>
            <a:ext cx="503238" cy="503237"/>
          </a:xfrm>
          <a:prstGeom prst="ellipse">
            <a:avLst/>
          </a:prstGeom>
          <a:ln/>
        </p:spPr>
        <p:txBody>
          <a:bodyPr/>
          <a:lstStyle>
            <a:lvl1pPr>
              <a:defRPr/>
            </a:lvl1pPr>
          </a:lstStyle>
          <a:p>
            <a:pPr>
              <a:defRPr/>
            </a:pPr>
            <a:fld id="{49E6B6E0-3768-47C0-9530-2709F62EB8DB}" type="slidenum">
              <a:rPr lang="en-US"/>
              <a:pPr>
                <a:defRPr/>
              </a:pPr>
              <a:t>‹#›</a:t>
            </a:fld>
            <a:endParaRPr lang="en-US" dirty="0"/>
          </a:p>
        </p:txBody>
      </p:sp>
    </p:spTree>
    <p:extLst>
      <p:ext uri="{BB962C8B-B14F-4D97-AF65-F5344CB8AC3E}">
        <p14:creationId xmlns:p14="http://schemas.microsoft.com/office/powerpoint/2010/main" val="410001841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D805C3-D338-45D4-9CEB-6BB260901512}" type="datetime4">
              <a:rPr lang="en-US"/>
              <a:pPr>
                <a:defRPr/>
              </a:pPr>
              <a:t>February 21, 2017</a:t>
            </a:fld>
            <a:endParaRPr lang="en-US" dirty="0"/>
          </a:p>
        </p:txBody>
      </p:sp>
      <p:sp>
        <p:nvSpPr>
          <p:cNvPr id="3" name="Footer Placeholder 4"/>
          <p:cNvSpPr>
            <a:spLocks noGrp="1"/>
          </p:cNvSpPr>
          <p:nvPr>
            <p:ph type="ftr" sz="quarter" idx="11"/>
          </p:nvPr>
        </p:nvSpPr>
        <p:spPr>
          <a:xfrm>
            <a:off x="3517900" y="6284913"/>
            <a:ext cx="4724400" cy="274637"/>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401050" y="6170613"/>
            <a:ext cx="503238" cy="503237"/>
          </a:xfrm>
          <a:prstGeom prst="ellipse">
            <a:avLst/>
          </a:prstGeom>
          <a:ln/>
        </p:spPr>
        <p:txBody>
          <a:bodyPr/>
          <a:lstStyle>
            <a:lvl1pPr>
              <a:defRPr/>
            </a:lvl1pPr>
          </a:lstStyle>
          <a:p>
            <a:pPr>
              <a:defRPr/>
            </a:pPr>
            <a:fld id="{E020393D-826D-47BD-817F-3D2FC8836F43}" type="slidenum">
              <a:rPr lang="en-US"/>
              <a:pPr>
                <a:defRPr/>
              </a:pPr>
              <a:t>‹#›</a:t>
            </a:fld>
            <a:endParaRPr lang="en-US" dirty="0"/>
          </a:p>
        </p:txBody>
      </p:sp>
    </p:spTree>
    <p:extLst>
      <p:ext uri="{BB962C8B-B14F-4D97-AF65-F5344CB8AC3E}">
        <p14:creationId xmlns:p14="http://schemas.microsoft.com/office/powerpoint/2010/main" val="26369158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54E8EE19-6908-4682-A0D7-26D009505099}" type="datetime4">
              <a:rPr lang="en-US"/>
              <a:pPr>
                <a:defRPr/>
              </a:pPr>
              <a:t>February 21, 2017</a:t>
            </a:fld>
            <a:endParaRPr lang="en-US"/>
          </a:p>
        </p:txBody>
      </p:sp>
      <p:sp>
        <p:nvSpPr>
          <p:cNvPr id="8" name="Footer Placeholder 5"/>
          <p:cNvSpPr>
            <a:spLocks noGrp="1"/>
          </p:cNvSpPr>
          <p:nvPr>
            <p:ph type="ftr" sz="quarter" idx="11"/>
          </p:nvPr>
        </p:nvSpPr>
        <p:spPr>
          <a:xfrm>
            <a:off x="3517900" y="6284913"/>
            <a:ext cx="4724400" cy="274637"/>
          </a:xfrm>
          <a:prstGeom prst="rect">
            <a:avLst/>
          </a:prstGeom>
        </p:spPr>
        <p:txBody>
          <a:bodyPr/>
          <a:lstStyle>
            <a:lvl1pPr>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8401050" y="6170613"/>
            <a:ext cx="503238" cy="503237"/>
          </a:xfrm>
          <a:prstGeom prst="ellipse">
            <a:avLst/>
          </a:prstGeom>
          <a:ln>
            <a:solidFill>
              <a:schemeClr val="tx2"/>
            </a:solidFill>
          </a:ln>
        </p:spPr>
        <p:txBody>
          <a:bodyPr/>
          <a:lstStyle>
            <a:lvl1pPr>
              <a:defRPr>
                <a:solidFill>
                  <a:schemeClr val="tx2"/>
                </a:solidFill>
              </a:defRPr>
            </a:lvl1pPr>
          </a:lstStyle>
          <a:p>
            <a:pPr>
              <a:defRPr/>
            </a:pPr>
            <a:fld id="{3D0D3236-46DD-4A6B-ACFC-3CFCF73CED2A}" type="slidenum">
              <a:rPr lang="en-US"/>
              <a:pPr>
                <a:defRPr/>
              </a:pPr>
              <a:t>‹#›</a:t>
            </a:fld>
            <a:endParaRPr lang="en-US" dirty="0"/>
          </a:p>
        </p:txBody>
      </p:sp>
    </p:spTree>
    <p:extLst>
      <p:ext uri="{BB962C8B-B14F-4D97-AF65-F5344CB8AC3E}">
        <p14:creationId xmlns:p14="http://schemas.microsoft.com/office/powerpoint/2010/main" val="33269314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5"/>
          </p:nvPr>
        </p:nvSpPr>
        <p:spPr/>
        <p:txBody>
          <a:bodyPr/>
          <a:lstStyle>
            <a:lvl1pPr>
              <a:defRPr/>
            </a:lvl1pPr>
          </a:lstStyle>
          <a:p>
            <a:pPr>
              <a:defRPr/>
            </a:pPr>
            <a:fld id="{A14EB690-10CF-455F-89E4-6D365F65668E}" type="datetime4">
              <a:rPr lang="en-US"/>
              <a:pPr>
                <a:defRPr/>
              </a:pPr>
              <a:t>February 21, 2017</a:t>
            </a:fld>
            <a:endParaRPr lang="en-US"/>
          </a:p>
        </p:txBody>
      </p:sp>
      <p:sp>
        <p:nvSpPr>
          <p:cNvPr id="8" name="Footer Placeholder 5"/>
          <p:cNvSpPr>
            <a:spLocks noGrp="1"/>
          </p:cNvSpPr>
          <p:nvPr>
            <p:ph type="ftr" sz="quarter" idx="16"/>
          </p:nvPr>
        </p:nvSpPr>
        <p:spPr>
          <a:xfrm>
            <a:off x="3517900" y="6284913"/>
            <a:ext cx="4724400" cy="274637"/>
          </a:xfrm>
          <a:prstGeom prst="rect">
            <a:avLst/>
          </a:prstGeom>
        </p:spPr>
        <p:txBody>
          <a:bodyPr/>
          <a:lstStyle>
            <a:lvl1pPr>
              <a:defRPr/>
            </a:lvl1pPr>
          </a:lstStyle>
          <a:p>
            <a:pPr>
              <a:defRPr/>
            </a:pPr>
            <a:endParaRPr lang="en-US"/>
          </a:p>
        </p:txBody>
      </p:sp>
      <p:sp>
        <p:nvSpPr>
          <p:cNvPr id="9" name="Slide Number Placeholder 6"/>
          <p:cNvSpPr>
            <a:spLocks noGrp="1"/>
          </p:cNvSpPr>
          <p:nvPr>
            <p:ph type="sldNum" sz="quarter" idx="17"/>
          </p:nvPr>
        </p:nvSpPr>
        <p:spPr>
          <a:xfrm>
            <a:off x="8401050" y="6170613"/>
            <a:ext cx="503238" cy="503237"/>
          </a:xfrm>
          <a:prstGeom prst="ellipse">
            <a:avLst/>
          </a:prstGeom>
        </p:spPr>
        <p:txBody>
          <a:bodyPr/>
          <a:lstStyle>
            <a:lvl1pPr>
              <a:defRPr/>
            </a:lvl1pPr>
          </a:lstStyle>
          <a:p>
            <a:pPr>
              <a:defRPr/>
            </a:pPr>
            <a:fld id="{DD0DBED3-A40B-44DF-BC13-EC4C4A1DC46F}" type="slidenum">
              <a:rPr lang="en-US"/>
              <a:pPr>
                <a:defRPr/>
              </a:pPr>
              <a:t>‹#›</a:t>
            </a:fld>
            <a:endParaRPr lang="en-US"/>
          </a:p>
        </p:txBody>
      </p:sp>
    </p:spTree>
    <p:extLst>
      <p:ext uri="{BB962C8B-B14F-4D97-AF65-F5344CB8AC3E}">
        <p14:creationId xmlns:p14="http://schemas.microsoft.com/office/powerpoint/2010/main" val="94657327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3175" y="5051425"/>
            <a:ext cx="3575050"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1588" y="5051425"/>
            <a:ext cx="9145588"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a:defRPr sz="1200">
                <a:solidFill>
                  <a:srgbClr val="FFFFFF"/>
                </a:solidFill>
              </a:defRPr>
            </a:lvl1pPr>
          </a:lstStyle>
          <a:p>
            <a:pPr>
              <a:defRPr/>
            </a:pPr>
            <a:fld id="{40ED51A8-D942-46DC-8971-CAD943344D53}" type="datetime4">
              <a:rPr lang="en-US"/>
              <a:pPr>
                <a:defRPr/>
              </a:pPr>
              <a:t>February 21, 2017</a:t>
            </a:fld>
            <a:endParaRPr lang="en-US" dirty="0"/>
          </a:p>
        </p:txBody>
      </p:sp>
    </p:spTree>
  </p:cSld>
  <p:clrMap bg1="lt1" tx1="dk1" bg2="lt2" tx2="dk2" accent1="accent1" accent2="accent2" accent3="accent3" accent4="accent4" accent5="accent5" accent6="accent6" hlink="hlink" folHlink="folHlink"/>
  <p:sldLayoutIdLst>
    <p:sldLayoutId id="2147483974" r:id="rId1"/>
    <p:sldLayoutId id="2147483967" r:id="rId2"/>
    <p:sldLayoutId id="2147483975" r:id="rId3"/>
    <p:sldLayoutId id="2147483968" r:id="rId4"/>
    <p:sldLayoutId id="2147483969" r:id="rId5"/>
    <p:sldLayoutId id="2147483970" r:id="rId6"/>
    <p:sldLayoutId id="2147483971" r:id="rId7"/>
    <p:sldLayoutId id="2147483976" r:id="rId8"/>
    <p:sldLayoutId id="2147483977" r:id="rId9"/>
    <p:sldLayoutId id="2147483972" r:id="rId10"/>
    <p:sldLayoutId id="2147483973" r:id="rId11"/>
  </p:sldLayoutIdLst>
  <p:transition spd="slow"/>
  <p:hf hdr="0" ftr="0" dt="0"/>
  <p:txStyles>
    <p:titleStyle>
      <a:lvl1pPr algn="l" rtl="0" eaLnBrk="1" fontAlgn="base" hangingPunct="1">
        <a:spcBef>
          <a:spcPct val="0"/>
        </a:spcBef>
        <a:spcAft>
          <a:spcPct val="0"/>
        </a:spcAft>
        <a:defRPr sz="2800" kern="1200" cap="all">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Medium" pitchFamily="34" charset="0"/>
        </a:defRPr>
      </a:lvl2pPr>
      <a:lvl3pPr algn="l" rtl="0" eaLnBrk="1" fontAlgn="base" hangingPunct="1">
        <a:spcBef>
          <a:spcPct val="0"/>
        </a:spcBef>
        <a:spcAft>
          <a:spcPct val="0"/>
        </a:spcAft>
        <a:defRPr sz="2800">
          <a:solidFill>
            <a:schemeClr val="tx1"/>
          </a:solidFill>
          <a:latin typeface="Franklin Gothic Medium" pitchFamily="34" charset="0"/>
        </a:defRPr>
      </a:lvl3pPr>
      <a:lvl4pPr algn="l" rtl="0" eaLnBrk="1" fontAlgn="base" hangingPunct="1">
        <a:spcBef>
          <a:spcPct val="0"/>
        </a:spcBef>
        <a:spcAft>
          <a:spcPct val="0"/>
        </a:spcAft>
        <a:defRPr sz="2800">
          <a:solidFill>
            <a:schemeClr val="tx1"/>
          </a:solidFill>
          <a:latin typeface="Franklin Gothic Medium" pitchFamily="34" charset="0"/>
        </a:defRPr>
      </a:lvl4pPr>
      <a:lvl5pPr algn="l" rtl="0" eaLnBrk="1" fontAlgn="base" hangingPunct="1">
        <a:spcBef>
          <a:spcPct val="0"/>
        </a:spcBef>
        <a:spcAft>
          <a:spcPct val="0"/>
        </a:spcAft>
        <a:defRPr sz="2800">
          <a:solidFill>
            <a:schemeClr val="tx1"/>
          </a:solidFill>
          <a:latin typeface="Franklin Gothic Medium" pitchFamily="34" charset="0"/>
        </a:defRPr>
      </a:lvl5pPr>
      <a:lvl6pPr marL="457200" algn="l" rtl="0" eaLnBrk="1" fontAlgn="base" hangingPunct="1">
        <a:spcBef>
          <a:spcPct val="0"/>
        </a:spcBef>
        <a:spcAft>
          <a:spcPct val="0"/>
        </a:spcAft>
        <a:defRPr sz="2800">
          <a:solidFill>
            <a:schemeClr val="tx1"/>
          </a:solidFill>
          <a:latin typeface="Franklin Gothic Medium" pitchFamily="34" charset="0"/>
        </a:defRPr>
      </a:lvl6pPr>
      <a:lvl7pPr marL="914400" algn="l" rtl="0" eaLnBrk="1" fontAlgn="base" hangingPunct="1">
        <a:spcBef>
          <a:spcPct val="0"/>
        </a:spcBef>
        <a:spcAft>
          <a:spcPct val="0"/>
        </a:spcAft>
        <a:defRPr sz="2800">
          <a:solidFill>
            <a:schemeClr val="tx1"/>
          </a:solidFill>
          <a:latin typeface="Franklin Gothic Medium" pitchFamily="34" charset="0"/>
        </a:defRPr>
      </a:lvl7pPr>
      <a:lvl8pPr marL="1371600" algn="l" rtl="0" eaLnBrk="1" fontAlgn="base" hangingPunct="1">
        <a:spcBef>
          <a:spcPct val="0"/>
        </a:spcBef>
        <a:spcAft>
          <a:spcPct val="0"/>
        </a:spcAft>
        <a:defRPr sz="2800">
          <a:solidFill>
            <a:schemeClr val="tx1"/>
          </a:solidFill>
          <a:latin typeface="Franklin Gothic Medium" pitchFamily="34" charset="0"/>
        </a:defRPr>
      </a:lvl8pPr>
      <a:lvl9pPr marL="1828800" algn="l" rtl="0" eaLnBrk="1" fontAlgn="base" hangingPunct="1">
        <a:spcBef>
          <a:spcPct val="0"/>
        </a:spcBef>
        <a:spcAft>
          <a:spcPct val="0"/>
        </a:spcAft>
        <a:defRPr sz="2800">
          <a:solidFill>
            <a:schemeClr val="tx1"/>
          </a:solidFill>
          <a:latin typeface="Franklin Gothic Medium" pitchFamily="34" charset="0"/>
        </a:defRPr>
      </a:lvl9pPr>
    </p:titleStyle>
    <p:bodyStyle>
      <a:lvl1pPr marL="342900" indent="-342900" algn="l" rtl="0" eaLnBrk="1" fontAlgn="base" hangingPunct="1">
        <a:spcBef>
          <a:spcPts val="800"/>
        </a:spcBef>
        <a:spcAft>
          <a:spcPct val="0"/>
        </a:spcAft>
        <a:buFont typeface="Arial" charset="0"/>
        <a:defRPr sz="1600" b="1" kern="1200">
          <a:solidFill>
            <a:schemeClr val="tx1"/>
          </a:solidFill>
          <a:latin typeface="+mn-lt"/>
          <a:ea typeface="+mn-ea"/>
          <a:cs typeface="+mn-cs"/>
        </a:defRPr>
      </a:lvl1pPr>
      <a:lvl2pPr marL="173038" indent="-173038" algn="l" rtl="0" eaLnBrk="1" fontAlgn="base" hangingPunct="1">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2pPr>
      <a:lvl3pPr marL="401638" indent="-163513" algn="l" rtl="0" eaLnBrk="1" fontAlgn="base" hangingPunct="1">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3pPr>
      <a:lvl4pPr marL="630238" indent="-163513" algn="l" rtl="0" eaLnBrk="1" fontAlgn="base" hangingPunct="1">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4pPr>
      <a:lvl5pPr marL="858838" indent="-173038" algn="l" rtl="0" eaLnBrk="1" fontAlgn="base" hangingPunct="1">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wmf"/></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leadershipfairfax.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wmf"/><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w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4370"/>
            <a:ext cx="7521575" cy="762000"/>
          </a:xfrm>
        </p:spPr>
        <p:txBody>
          <a:bodyPr>
            <a:normAutofit/>
          </a:bodyPr>
          <a:lstStyle/>
          <a:p>
            <a:pPr algn="ctr" eaLnBrk="1" fontAlgn="auto" hangingPunct="1">
              <a:spcAft>
                <a:spcPts val="0"/>
              </a:spcAft>
              <a:defRPr/>
            </a:pPr>
            <a:r>
              <a:rPr lang="en-US" sz="3600" b="1" dirty="0">
                <a:solidFill>
                  <a:srgbClr val="C00000"/>
                </a:solidFill>
              </a:rPr>
              <a:t>Meet your presenter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0600" y="1295400"/>
            <a:ext cx="1828800" cy="2743201"/>
          </a:xfrm>
        </p:spPr>
      </p:pic>
      <p:sp>
        <p:nvSpPr>
          <p:cNvPr id="4" name="TextBox 3"/>
          <p:cNvSpPr txBox="1"/>
          <p:nvPr/>
        </p:nvSpPr>
        <p:spPr>
          <a:xfrm>
            <a:off x="3294289" y="1295400"/>
            <a:ext cx="5410200" cy="2739211"/>
          </a:xfrm>
          <a:prstGeom prst="rect">
            <a:avLst/>
          </a:prstGeom>
          <a:noFill/>
        </p:spPr>
        <p:txBody>
          <a:bodyPr wrap="square" rtlCol="0">
            <a:spAutoFit/>
          </a:bodyPr>
          <a:lstStyle/>
          <a:p>
            <a:r>
              <a:rPr lang="en-US" b="1" dirty="0">
                <a:solidFill>
                  <a:schemeClr val="bg1">
                    <a:lumMod val="10000"/>
                  </a:schemeClr>
                </a:solidFill>
              </a:rPr>
              <a:t>KAREN CLEVELAND , President and CEO</a:t>
            </a:r>
          </a:p>
          <a:p>
            <a:endParaRPr lang="en-US" sz="1400" dirty="0">
              <a:solidFill>
                <a:schemeClr val="bg1">
                  <a:lumMod val="10000"/>
                </a:schemeClr>
              </a:solidFill>
            </a:endParaRPr>
          </a:p>
          <a:p>
            <a:r>
              <a:rPr lang="en-US" sz="1400" dirty="0">
                <a:solidFill>
                  <a:schemeClr val="bg1">
                    <a:lumMod val="10000"/>
                  </a:schemeClr>
                </a:solidFill>
              </a:rPr>
              <a:t>Karen is the President and CEO of Leadership Fairfax. Prior to joining Leadership Fairfax, Karen was the principle of Cleveland Group, LLC and Cleveland Coaching Group, Reston, VA based companies specializing in helping leaders, teams and organizations identify and develop their full leadership potential.</a:t>
            </a:r>
          </a:p>
          <a:p>
            <a:endParaRPr lang="en-US" sz="1400" dirty="0">
              <a:solidFill>
                <a:schemeClr val="bg1">
                  <a:lumMod val="10000"/>
                </a:schemeClr>
              </a:solidFill>
            </a:endParaRPr>
          </a:p>
          <a:p>
            <a:r>
              <a:rPr lang="en-US" sz="1400" dirty="0">
                <a:solidFill>
                  <a:schemeClr val="bg1">
                    <a:lumMod val="10000"/>
                  </a:schemeClr>
                </a:solidFill>
              </a:rPr>
              <a:t>Previously, Karen served as President &amp; CEO of Habitat for Humanity of Northern VA where she was known as a visionary leader and was credited with growing the organization into one of the most respected charitable organizations in the Metro DC area. </a:t>
            </a:r>
            <a:endParaRPr lang="en-GB" sz="1400" dirty="0">
              <a:solidFill>
                <a:schemeClr val="bg1">
                  <a:lumMod val="10000"/>
                </a:schemeClr>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21575" cy="549275"/>
          </a:xfrm>
        </p:spPr>
        <p:txBody>
          <a:bodyPr/>
          <a:lstStyle/>
          <a:p>
            <a:pPr algn="ctr" eaLnBrk="1" fontAlgn="auto" hangingPunct="1">
              <a:spcAft>
                <a:spcPts val="0"/>
              </a:spcAft>
              <a:defRPr/>
            </a:pPr>
            <a:r>
              <a:rPr lang="en-US" sz="3600" dirty="0"/>
              <a:t>2017 ELI PROGRAM Tuition</a:t>
            </a:r>
            <a:endParaRPr lang="en-US" sz="3600" b="1" dirty="0"/>
          </a:p>
        </p:txBody>
      </p:sp>
      <p:sp>
        <p:nvSpPr>
          <p:cNvPr id="12291" name="Content Placeholder 2"/>
          <p:cNvSpPr>
            <a:spLocks noGrp="1"/>
          </p:cNvSpPr>
          <p:nvPr>
            <p:ph idx="1"/>
          </p:nvPr>
        </p:nvSpPr>
        <p:spPr>
          <a:xfrm>
            <a:off x="838200" y="1066800"/>
            <a:ext cx="7521575" cy="3810000"/>
          </a:xfrm>
        </p:spPr>
        <p:txBody>
          <a:bodyPr/>
          <a:lstStyle/>
          <a:p>
            <a:pPr marL="0" lvl="1" indent="0" algn="ctr" eaLnBrk="1" hangingPunct="1">
              <a:buFont typeface="Wingdings" pitchFamily="2" charset="2"/>
              <a:buNone/>
            </a:pPr>
            <a:r>
              <a:rPr lang="en-US" altLang="en-US" sz="2400" b="1" dirty="0"/>
              <a:t>   $100 application fee</a:t>
            </a:r>
          </a:p>
          <a:p>
            <a:pPr marL="0" lvl="1" indent="0" algn="ctr" eaLnBrk="1" hangingPunct="1">
              <a:buFont typeface="Wingdings" pitchFamily="2" charset="2"/>
              <a:buNone/>
            </a:pPr>
            <a:r>
              <a:rPr lang="en-US" altLang="en-US" sz="2400" b="1" dirty="0"/>
              <a:t>$3,000 tuition</a:t>
            </a:r>
          </a:p>
          <a:p>
            <a:pPr marL="0" lvl="1" indent="0" algn="ctr" eaLnBrk="1" hangingPunct="1">
              <a:buFont typeface="Wingdings" pitchFamily="2" charset="2"/>
              <a:buNone/>
            </a:pPr>
            <a:endParaRPr lang="en-US" altLang="en-US" sz="2000" b="1" dirty="0"/>
          </a:p>
          <a:p>
            <a:pPr lvl="2" eaLnBrk="1" hangingPunct="1"/>
            <a:r>
              <a:rPr lang="en-US" altLang="en-US" sz="2000" dirty="0"/>
              <a:t>All program costs, materials and DISC analysis</a:t>
            </a:r>
          </a:p>
          <a:p>
            <a:pPr lvl="2" eaLnBrk="1" hangingPunct="1"/>
            <a:r>
              <a:rPr lang="en-US" altLang="en-US" sz="2000" dirty="0"/>
              <a:t>Ten class days throughout the County at various corporate, government and nonprofit sites (Includes breakfast &amp; lunch)</a:t>
            </a:r>
          </a:p>
          <a:p>
            <a:pPr lvl="2" eaLnBrk="1" hangingPunct="1"/>
            <a:r>
              <a:rPr lang="en-US" altLang="en-US" sz="2000" dirty="0"/>
              <a:t>Coaching and Mentoring</a:t>
            </a:r>
          </a:p>
          <a:p>
            <a:pPr lvl="2" eaLnBrk="1" hangingPunct="1"/>
            <a:r>
              <a:rPr lang="en-US" altLang="en-US" sz="2000" dirty="0"/>
              <a:t>Annual Alumni Reception</a:t>
            </a:r>
          </a:p>
          <a:p>
            <a:pPr lvl="2" eaLnBrk="1" hangingPunct="1"/>
            <a:r>
              <a:rPr lang="en-US" altLang="en-US" sz="2000" dirty="0"/>
              <a:t>Tickets to Leadership Fairfax events for member price</a:t>
            </a:r>
          </a:p>
          <a:p>
            <a:pPr lvl="2" eaLnBrk="1" hangingPunct="1"/>
            <a:r>
              <a:rPr lang="en-US" altLang="en-US" sz="2000" dirty="0"/>
              <a:t>Two tickets to Commencement</a:t>
            </a:r>
          </a:p>
          <a:p>
            <a:pPr lvl="2" eaLnBrk="1" hangingPunct="1"/>
            <a:r>
              <a:rPr lang="en-US" altLang="en-US" sz="2000" dirty="0"/>
              <a:t>Partial scholarships are available, based on need</a:t>
            </a:r>
          </a:p>
          <a:p>
            <a:pPr lvl="2" eaLnBrk="1" hangingPunct="1"/>
            <a:endParaRPr lang="en-US" altLang="en-US" dirty="0"/>
          </a:p>
          <a:p>
            <a:pPr lvl="2" eaLnBrk="1" hangingPunct="1"/>
            <a:endParaRPr lang="en-US" altLang="en-US" dirty="0"/>
          </a:p>
          <a:p>
            <a:pPr marL="0" indent="0" algn="ctr" eaLnBrk="1" hangingPunct="1"/>
            <a:endParaRPr lang="en-US" altLang="en-US" sz="2800" b="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extLst>
      <p:ext uri="{BB962C8B-B14F-4D97-AF65-F5344CB8AC3E}">
        <p14:creationId xmlns:p14="http://schemas.microsoft.com/office/powerpoint/2010/main" val="19016981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43800" cy="1235075"/>
          </a:xfrm>
        </p:spPr>
        <p:txBody>
          <a:bodyPr/>
          <a:lstStyle/>
          <a:p>
            <a:pPr algn="ctr" eaLnBrk="1" fontAlgn="auto" hangingPunct="1">
              <a:spcAft>
                <a:spcPts val="0"/>
              </a:spcAft>
              <a:defRPr/>
            </a:pPr>
            <a:r>
              <a:rPr lang="en-US" sz="3200" u="sng" dirty="0"/>
              <a:t>Time</a:t>
            </a:r>
            <a:r>
              <a:rPr lang="en-US" sz="3200" dirty="0"/>
              <a:t> Commitment?</a:t>
            </a:r>
            <a:br>
              <a:rPr lang="en-US" sz="3200" dirty="0"/>
            </a:br>
            <a:r>
              <a:rPr lang="en-US" sz="3200" dirty="0"/>
              <a:t>Eli &amp; LFI</a:t>
            </a:r>
          </a:p>
        </p:txBody>
      </p:sp>
      <p:sp>
        <p:nvSpPr>
          <p:cNvPr id="3" name="Content Placeholder 2"/>
          <p:cNvSpPr>
            <a:spLocks noGrp="1"/>
          </p:cNvSpPr>
          <p:nvPr>
            <p:ph idx="1"/>
          </p:nvPr>
        </p:nvSpPr>
        <p:spPr>
          <a:xfrm>
            <a:off x="838200" y="1295400"/>
            <a:ext cx="7521575" cy="2819399"/>
          </a:xfrm>
        </p:spPr>
        <p:txBody>
          <a:bodyPr/>
          <a:lstStyle/>
          <a:p>
            <a:pPr algn="ctr" eaLnBrk="1" hangingPunct="1"/>
            <a:endParaRPr lang="en-US" altLang="en-US" sz="2400" b="0" dirty="0"/>
          </a:p>
          <a:p>
            <a:pPr algn="ctr" eaLnBrk="1" hangingPunct="1"/>
            <a:r>
              <a:rPr lang="en-US" altLang="en-US" sz="2400" b="0" dirty="0"/>
              <a:t>Class program days = 1 full day/month for 10 months</a:t>
            </a:r>
          </a:p>
          <a:p>
            <a:pPr algn="ctr" eaLnBrk="1" hangingPunct="1"/>
            <a:r>
              <a:rPr lang="en-US" altLang="en-US" sz="2400" b="0" dirty="0"/>
              <a:t>Team time = approximately 40 hours</a:t>
            </a:r>
          </a:p>
          <a:p>
            <a:pPr algn="ctr" eaLnBrk="1" hangingPunct="1"/>
            <a:endParaRPr lang="en-US" altLang="en-US" sz="2400" b="0" dirty="0"/>
          </a:p>
          <a:p>
            <a:pPr algn="ctr" eaLnBrk="1" hangingPunct="1"/>
            <a:r>
              <a:rPr lang="en-US" altLang="en-US" sz="2400" b="0" dirty="0"/>
              <a:t>ELI: Jan – May: Project Planning and Implementation</a:t>
            </a:r>
          </a:p>
          <a:p>
            <a:pPr algn="ctr" eaLnBrk="1" hangingPunct="1"/>
            <a:r>
              <a:rPr lang="en-US" altLang="en-US" sz="2400" b="0" dirty="0"/>
              <a:t>LFI: Ongoing Planning and Implementation</a:t>
            </a:r>
          </a:p>
          <a:p>
            <a:pPr algn="ctr" eaLnBrk="1" hangingPunct="1"/>
            <a:endParaRPr lang="en-US" altLang="en-US" sz="2400" b="0" dirty="0"/>
          </a:p>
          <a:p>
            <a:pPr algn="ctr" eaLnBrk="1" hangingPunct="1"/>
            <a:r>
              <a:rPr lang="en-US" altLang="en-US" sz="2400" dirty="0"/>
              <a:t>Attendance and active involvement are expected.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sz="half" idx="1"/>
          </p:nvPr>
        </p:nvSpPr>
        <p:spPr>
          <a:xfrm>
            <a:off x="457200" y="1057275"/>
            <a:ext cx="4571999" cy="3895725"/>
          </a:xfrm>
        </p:spPr>
        <p:txBody>
          <a:bodyPr/>
          <a:lstStyle/>
          <a:p>
            <a:pPr marL="457200" indent="-457200" eaLnBrk="1" hangingPunct="1">
              <a:lnSpc>
                <a:spcPct val="90000"/>
              </a:lnSpc>
              <a:buClr>
                <a:srgbClr val="FF0000"/>
              </a:buClr>
              <a:buFont typeface="Wingdings" pitchFamily="2" charset="2"/>
              <a:buChar char="§"/>
            </a:pPr>
            <a:r>
              <a:rPr lang="en-US" altLang="en-US" sz="2400" b="0" dirty="0"/>
              <a:t>Define and create a meaningful and fulfilling retirement experience</a:t>
            </a:r>
          </a:p>
          <a:p>
            <a:pPr marL="457200" indent="-457200" eaLnBrk="1" hangingPunct="1">
              <a:lnSpc>
                <a:spcPct val="90000"/>
              </a:lnSpc>
              <a:buClr>
                <a:srgbClr val="FF0000"/>
              </a:buClr>
              <a:buFont typeface="Wingdings" pitchFamily="2" charset="2"/>
              <a:buChar char="§"/>
            </a:pPr>
            <a:r>
              <a:rPr lang="en-US" altLang="en-US" sz="2400" b="0" dirty="0"/>
              <a:t>Explore the concept of Lifetime Leadership</a:t>
            </a:r>
          </a:p>
          <a:p>
            <a:pPr marL="457200" indent="-457200" eaLnBrk="1" hangingPunct="1">
              <a:lnSpc>
                <a:spcPct val="90000"/>
              </a:lnSpc>
              <a:buClr>
                <a:srgbClr val="FF0000"/>
              </a:buClr>
              <a:buFont typeface="Wingdings" pitchFamily="2" charset="2"/>
              <a:buChar char="§"/>
            </a:pPr>
            <a:r>
              <a:rPr lang="en-US" altLang="en-US" sz="2400" b="0" dirty="0"/>
              <a:t>Explore encore careers</a:t>
            </a:r>
          </a:p>
          <a:p>
            <a:pPr marL="457200" indent="-457200" eaLnBrk="1" hangingPunct="1">
              <a:lnSpc>
                <a:spcPct val="90000"/>
              </a:lnSpc>
              <a:buClr>
                <a:srgbClr val="FF0000"/>
              </a:buClr>
              <a:buFont typeface="Wingdings" pitchFamily="2" charset="2"/>
              <a:buChar char="§"/>
            </a:pPr>
            <a:r>
              <a:rPr lang="en-US" altLang="en-US" sz="2400" b="0" dirty="0"/>
              <a:t>Build a personal network of community leaders</a:t>
            </a:r>
          </a:p>
          <a:p>
            <a:pPr marL="457200" indent="-457200" eaLnBrk="1" hangingPunct="1">
              <a:lnSpc>
                <a:spcPct val="90000"/>
              </a:lnSpc>
              <a:buClr>
                <a:srgbClr val="FF0000"/>
              </a:buClr>
              <a:buFont typeface="Wingdings" pitchFamily="2" charset="2"/>
              <a:buChar char="§"/>
            </a:pPr>
            <a:r>
              <a:rPr lang="en-US" altLang="en-US" sz="2400" b="0" dirty="0"/>
              <a:t>Recognize personal contribution and impact</a:t>
            </a:r>
          </a:p>
        </p:txBody>
      </p:sp>
      <p:pic>
        <p:nvPicPr>
          <p:cNvPr id="18435" name="Content Placeholder 8" descr="C:\Users\Programs\AppData\Local\Microsoft\Windows\Temporary Internet Files\Content.Word\November 2013 097.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295400"/>
            <a:ext cx="3810000" cy="2511425"/>
          </a:xfrm>
        </p:spPr>
      </p:pic>
      <p:sp>
        <p:nvSpPr>
          <p:cNvPr id="2" name="Title 1"/>
          <p:cNvSpPr>
            <a:spLocks noGrp="1"/>
          </p:cNvSpPr>
          <p:nvPr>
            <p:ph type="title"/>
          </p:nvPr>
        </p:nvSpPr>
        <p:spPr/>
        <p:txBody>
          <a:bodyPr/>
          <a:lstStyle/>
          <a:p>
            <a:pPr>
              <a:defRPr/>
            </a:pPr>
            <a:r>
              <a:rPr lang="en-US" b="1" dirty="0"/>
              <a:t>LIFETIME LEADERS PROGRAM (</a:t>
            </a:r>
            <a:r>
              <a:rPr lang="en-US" b="1" dirty="0" err="1"/>
              <a:t>llp</a:t>
            </a:r>
            <a:r>
              <a:rPr lang="en-US" b="1" dirty="0"/>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320" y="2934604"/>
            <a:ext cx="3176528" cy="1865995"/>
          </a:xfrm>
          <a:prstGeom prst="rect">
            <a:avLst/>
          </a:prstGeom>
        </p:spPr>
      </p:pic>
      <p:sp>
        <p:nvSpPr>
          <p:cNvPr id="11266" name="Content Placeholder 2"/>
          <p:cNvSpPr>
            <a:spLocks noGrp="1"/>
          </p:cNvSpPr>
          <p:nvPr>
            <p:ph sz="half" idx="1"/>
          </p:nvPr>
        </p:nvSpPr>
        <p:spPr>
          <a:xfrm>
            <a:off x="609600" y="1096963"/>
            <a:ext cx="3581399" cy="1951037"/>
          </a:xfrm>
        </p:spPr>
        <p:txBody>
          <a:bodyPr/>
          <a:lstStyle/>
          <a:p>
            <a:pPr marL="457200" indent="-457200" eaLnBrk="1" hangingPunct="1">
              <a:buClr>
                <a:srgbClr val="FF0000"/>
              </a:buClr>
              <a:buFont typeface="Wingdings" pitchFamily="2" charset="2"/>
              <a:buChar char="Ø"/>
            </a:pPr>
            <a:r>
              <a:rPr lang="en-US" altLang="en-US" sz="2000" b="0" dirty="0"/>
              <a:t>Volunteerism </a:t>
            </a:r>
          </a:p>
          <a:p>
            <a:pPr marL="457200" indent="-457200" eaLnBrk="1" hangingPunct="1">
              <a:buClr>
                <a:srgbClr val="FF0000"/>
              </a:buClr>
              <a:buFont typeface="Wingdings" pitchFamily="2" charset="2"/>
              <a:buChar char="Ø"/>
            </a:pPr>
            <a:r>
              <a:rPr lang="en-US" altLang="en-US" sz="2000" b="0" dirty="0"/>
              <a:t>Fairfax County Government</a:t>
            </a:r>
          </a:p>
          <a:p>
            <a:pPr marL="457200" indent="-457200" eaLnBrk="1" hangingPunct="1">
              <a:buClr>
                <a:srgbClr val="FF0000"/>
              </a:buClr>
              <a:buFont typeface="Wingdings" pitchFamily="2" charset="2"/>
              <a:buChar char="Ø"/>
            </a:pPr>
            <a:r>
              <a:rPr lang="en-US" altLang="en-US" sz="2000" b="0" dirty="0"/>
              <a:t>Self-Awareness/ Reflection</a:t>
            </a:r>
          </a:p>
          <a:p>
            <a:pPr marL="457200" indent="-457200" eaLnBrk="1" hangingPunct="1">
              <a:buClr>
                <a:srgbClr val="FF0000"/>
              </a:buClr>
              <a:buFont typeface="Wingdings" pitchFamily="2" charset="2"/>
              <a:buChar char="Ø"/>
            </a:pPr>
            <a:r>
              <a:rPr lang="en-US" altLang="en-US" sz="2000" b="0" dirty="0"/>
              <a:t>Generativity Theory </a:t>
            </a:r>
          </a:p>
        </p:txBody>
      </p:sp>
      <p:sp>
        <p:nvSpPr>
          <p:cNvPr id="7" name="Content Placeholder 6"/>
          <p:cNvSpPr>
            <a:spLocks noGrp="1"/>
          </p:cNvSpPr>
          <p:nvPr>
            <p:ph sz="half" idx="2"/>
          </p:nvPr>
        </p:nvSpPr>
        <p:spPr>
          <a:xfrm>
            <a:off x="4700588" y="1096963"/>
            <a:ext cx="3452812" cy="1874837"/>
          </a:xfrm>
        </p:spPr>
        <p:txBody>
          <a:bodyPr/>
          <a:lstStyle/>
          <a:p>
            <a:pPr marL="457200" indent="-457200" eaLnBrk="1" hangingPunct="1">
              <a:buClr>
                <a:srgbClr val="FF0000"/>
              </a:buClr>
              <a:buFont typeface="Wingdings" pitchFamily="2" charset="2"/>
              <a:buChar char="Ø"/>
              <a:defRPr/>
            </a:pPr>
            <a:r>
              <a:rPr lang="en-US" altLang="en-US" sz="2000" b="0" dirty="0" err="1"/>
              <a:t>Boardsmanship</a:t>
            </a:r>
            <a:endParaRPr lang="en-US" altLang="en-US" sz="2000" b="0" dirty="0"/>
          </a:p>
          <a:p>
            <a:pPr marL="457200" indent="-457200" eaLnBrk="1" hangingPunct="1">
              <a:buClr>
                <a:srgbClr val="FF0000"/>
              </a:buClr>
              <a:buFont typeface="Wingdings" pitchFamily="2" charset="2"/>
              <a:buChar char="Ø"/>
              <a:defRPr/>
            </a:pPr>
            <a:r>
              <a:rPr lang="en-US" altLang="en-US" sz="2000" b="0" dirty="0"/>
              <a:t>Encore Careers</a:t>
            </a:r>
          </a:p>
          <a:p>
            <a:pPr marL="457200" indent="-457200" eaLnBrk="1" hangingPunct="1">
              <a:buClr>
                <a:srgbClr val="FF0000"/>
              </a:buClr>
              <a:buFont typeface="Wingdings" pitchFamily="2" charset="2"/>
              <a:buChar char="Ø"/>
              <a:defRPr/>
            </a:pPr>
            <a:r>
              <a:rPr lang="en-US" altLang="en-US" sz="2000" b="0" dirty="0"/>
              <a:t>Leading in Retirement</a:t>
            </a:r>
          </a:p>
          <a:p>
            <a:pPr marL="457200" indent="-457200" eaLnBrk="1" hangingPunct="1">
              <a:buClr>
                <a:srgbClr val="FF0000"/>
              </a:buClr>
              <a:buFont typeface="Wingdings" pitchFamily="2" charset="2"/>
              <a:buChar char="Ø"/>
              <a:defRPr/>
            </a:pPr>
            <a:r>
              <a:rPr lang="en-US" altLang="en-US" sz="2000" b="0" dirty="0"/>
              <a:t>Transition </a:t>
            </a:r>
          </a:p>
          <a:p>
            <a:pPr marL="457200" indent="-457200" eaLnBrk="1" hangingPunct="1">
              <a:buClr>
                <a:srgbClr val="FF0000"/>
              </a:buClr>
              <a:buFont typeface="Wingdings" pitchFamily="2" charset="2"/>
              <a:buChar char="Ø"/>
              <a:defRPr/>
            </a:pPr>
            <a:endParaRPr lang="en-US" altLang="en-US" sz="2000" b="0" dirty="0"/>
          </a:p>
          <a:p>
            <a:pPr marL="457200" indent="-457200" eaLnBrk="1" hangingPunct="1">
              <a:buClr>
                <a:srgbClr val="FF0000"/>
              </a:buClr>
              <a:buFont typeface="Wingdings" pitchFamily="2" charset="2"/>
              <a:buChar char="Ø"/>
              <a:defRPr/>
            </a:pPr>
            <a:endParaRPr lang="en-US" altLang="en-US" sz="2000" b="0" dirty="0"/>
          </a:p>
          <a:p>
            <a:pPr eaLnBrk="1" hangingPunct="1">
              <a:defRPr/>
            </a:pPr>
            <a:endParaRPr lang="en-US" dirty="0"/>
          </a:p>
        </p:txBody>
      </p:sp>
      <p:sp>
        <p:nvSpPr>
          <p:cNvPr id="2" name="Title 1"/>
          <p:cNvSpPr>
            <a:spLocks noGrp="1"/>
          </p:cNvSpPr>
          <p:nvPr>
            <p:ph type="title"/>
          </p:nvPr>
        </p:nvSpPr>
        <p:spPr/>
        <p:txBody>
          <a:bodyPr/>
          <a:lstStyle/>
          <a:p>
            <a:pPr algn="ctr" eaLnBrk="1" fontAlgn="auto" hangingPunct="1">
              <a:spcAft>
                <a:spcPts val="0"/>
              </a:spcAft>
              <a:defRPr/>
            </a:pPr>
            <a:r>
              <a:rPr lang="en-US" sz="3600" b="1" dirty="0"/>
              <a:t>TYPICAL LLP Program Topics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2819400"/>
            <a:ext cx="2971800" cy="1981200"/>
          </a:xfrm>
          <a:prstGeom prst="rect">
            <a:avLst/>
          </a:prstGeom>
        </p:spPr>
      </p:pic>
    </p:spTree>
    <p:extLst>
      <p:ext uri="{BB962C8B-B14F-4D97-AF65-F5344CB8AC3E}">
        <p14:creationId xmlns:p14="http://schemas.microsoft.com/office/powerpoint/2010/main" val="352740406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17525"/>
            <a:ext cx="7521575" cy="549275"/>
          </a:xfrm>
        </p:spPr>
        <p:txBody>
          <a:bodyPr/>
          <a:lstStyle/>
          <a:p>
            <a:pPr algn="ctr" eaLnBrk="1" fontAlgn="auto" hangingPunct="1">
              <a:spcAft>
                <a:spcPts val="0"/>
              </a:spcAft>
              <a:defRPr/>
            </a:pPr>
            <a:r>
              <a:rPr lang="en-US" sz="3600" dirty="0"/>
              <a:t>2016 LLP PROGRAM Tuition</a:t>
            </a:r>
            <a:endParaRPr lang="en-US" sz="3600" b="1" dirty="0"/>
          </a:p>
        </p:txBody>
      </p:sp>
      <p:sp>
        <p:nvSpPr>
          <p:cNvPr id="12291" name="Content Placeholder 2"/>
          <p:cNvSpPr>
            <a:spLocks noGrp="1"/>
          </p:cNvSpPr>
          <p:nvPr>
            <p:ph idx="1"/>
          </p:nvPr>
        </p:nvSpPr>
        <p:spPr>
          <a:xfrm>
            <a:off x="838200" y="1066800"/>
            <a:ext cx="7521575" cy="3810000"/>
          </a:xfrm>
        </p:spPr>
        <p:txBody>
          <a:bodyPr/>
          <a:lstStyle/>
          <a:p>
            <a:pPr marL="0" lvl="1" indent="0" algn="ctr" eaLnBrk="1" hangingPunct="1">
              <a:buFont typeface="Wingdings" pitchFamily="2" charset="2"/>
              <a:buNone/>
            </a:pPr>
            <a:r>
              <a:rPr lang="en-US" altLang="en-US" sz="2400" b="1" dirty="0"/>
              <a:t>   $25 application fee</a:t>
            </a:r>
          </a:p>
          <a:p>
            <a:pPr marL="0" lvl="1" indent="0" algn="ctr" eaLnBrk="1" hangingPunct="1">
              <a:buFont typeface="Wingdings" pitchFamily="2" charset="2"/>
              <a:buNone/>
            </a:pPr>
            <a:r>
              <a:rPr lang="en-US" altLang="en-US" sz="2400" b="1" dirty="0"/>
              <a:t>$500 tuition</a:t>
            </a:r>
          </a:p>
          <a:p>
            <a:pPr marL="0" lvl="1" indent="0" algn="ctr" eaLnBrk="1" hangingPunct="1">
              <a:buFont typeface="Wingdings" pitchFamily="2" charset="2"/>
              <a:buNone/>
            </a:pPr>
            <a:endParaRPr lang="en-US" altLang="en-US" sz="2400" b="1" dirty="0"/>
          </a:p>
          <a:p>
            <a:pPr lvl="2" eaLnBrk="1" hangingPunct="1"/>
            <a:r>
              <a:rPr lang="en-US" altLang="en-US" sz="2000" dirty="0"/>
              <a:t>All program costs and materials</a:t>
            </a:r>
          </a:p>
          <a:p>
            <a:pPr lvl="2" eaLnBrk="1" hangingPunct="1"/>
            <a:r>
              <a:rPr lang="en-US" altLang="en-US" sz="2000" dirty="0"/>
              <a:t>Six class days throughout the County at various corporate, government and nonprofit sites (Includes breakfast &amp; lunch)</a:t>
            </a:r>
          </a:p>
          <a:p>
            <a:pPr lvl="2" eaLnBrk="1" hangingPunct="1"/>
            <a:r>
              <a:rPr lang="en-US" altLang="en-US" sz="2000" dirty="0"/>
              <a:t>Annual Alumni Reception</a:t>
            </a:r>
          </a:p>
          <a:p>
            <a:pPr lvl="2" eaLnBrk="1" hangingPunct="1"/>
            <a:r>
              <a:rPr lang="en-US" altLang="en-US" sz="2000" dirty="0"/>
              <a:t>Tickets to Leadership Fairfax events for member price</a:t>
            </a:r>
          </a:p>
          <a:p>
            <a:pPr lvl="2" eaLnBrk="1" hangingPunct="1"/>
            <a:r>
              <a:rPr lang="en-US" altLang="en-US" sz="2000" dirty="0"/>
              <a:t>Two tickets to Commencement</a:t>
            </a:r>
            <a:endParaRPr lang="en-US" altLang="en-US" dirty="0"/>
          </a:p>
          <a:p>
            <a:pPr lvl="2" eaLnBrk="1" hangingPunct="1"/>
            <a:endParaRPr lang="en-US" altLang="en-US" dirty="0"/>
          </a:p>
          <a:p>
            <a:pPr marL="0" indent="0" algn="ctr" eaLnBrk="1" hangingPunct="1"/>
            <a:endParaRPr lang="en-US" altLang="en-US" sz="2800" b="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extLst>
      <p:ext uri="{BB962C8B-B14F-4D97-AF65-F5344CB8AC3E}">
        <p14:creationId xmlns:p14="http://schemas.microsoft.com/office/powerpoint/2010/main" val="73989978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95400"/>
            <a:ext cx="4800600" cy="3124200"/>
          </a:xfrm>
        </p:spPr>
        <p:txBody>
          <a:bodyPr rtlCol="0">
            <a:normAutofit fontScale="25000" lnSpcReduction="20000"/>
          </a:bodyPr>
          <a:lstStyle/>
          <a:p>
            <a:pPr marL="457200" indent="-457200" eaLnBrk="1" fontAlgn="auto" hangingPunct="1">
              <a:lnSpc>
                <a:spcPct val="90000"/>
              </a:lnSpc>
              <a:spcAft>
                <a:spcPts val="0"/>
              </a:spcAft>
              <a:buFont typeface="Wingdings" pitchFamily="2" charset="2"/>
              <a:buChar char="Ø"/>
              <a:defRPr/>
            </a:pPr>
            <a:r>
              <a:rPr lang="en-US" sz="9600" b="0" dirty="0"/>
              <a:t>Applications on our website </a:t>
            </a:r>
            <a:r>
              <a:rPr lang="en-US" sz="9600" b="0" dirty="0">
                <a:hlinkClick r:id="rId3"/>
              </a:rPr>
              <a:t>www.leadershipfairfax.org</a:t>
            </a:r>
            <a:endParaRPr lang="en-US" sz="9600" b="0" dirty="0"/>
          </a:p>
          <a:p>
            <a:pPr marL="0" indent="0" eaLnBrk="1" fontAlgn="auto" hangingPunct="1">
              <a:lnSpc>
                <a:spcPct val="90000"/>
              </a:lnSpc>
              <a:spcAft>
                <a:spcPts val="0"/>
              </a:spcAft>
              <a:defRPr/>
            </a:pPr>
            <a:endParaRPr lang="en-US" sz="9600" b="0" dirty="0"/>
          </a:p>
          <a:p>
            <a:pPr marL="457200" indent="-457200" eaLnBrk="1" fontAlgn="auto" hangingPunct="1">
              <a:lnSpc>
                <a:spcPct val="90000"/>
              </a:lnSpc>
              <a:spcAft>
                <a:spcPts val="0"/>
              </a:spcAft>
              <a:buFont typeface="Wingdings" pitchFamily="2" charset="2"/>
              <a:buChar char="Ø"/>
              <a:defRPr/>
            </a:pPr>
            <a:r>
              <a:rPr lang="en-US" sz="9600" b="0" dirty="0"/>
              <a:t>Early Decision, March 31, 2017</a:t>
            </a:r>
            <a:br>
              <a:rPr lang="en-US" sz="9600" b="0" dirty="0"/>
            </a:br>
            <a:endParaRPr lang="en-US" sz="9600" b="0" dirty="0"/>
          </a:p>
          <a:p>
            <a:pPr marL="457200" indent="-457200" eaLnBrk="1" fontAlgn="auto" hangingPunct="1">
              <a:lnSpc>
                <a:spcPct val="90000"/>
              </a:lnSpc>
              <a:spcAft>
                <a:spcPts val="0"/>
              </a:spcAft>
              <a:buFont typeface="Wingdings" pitchFamily="2" charset="2"/>
              <a:buChar char="Ø"/>
              <a:defRPr/>
            </a:pPr>
            <a:r>
              <a:rPr lang="en-US" sz="9600" b="0" dirty="0"/>
              <a:t>Final, June 15, 2017</a:t>
            </a:r>
          </a:p>
          <a:p>
            <a:pPr marL="457200" indent="-457200" eaLnBrk="1" fontAlgn="auto" hangingPunct="1">
              <a:lnSpc>
                <a:spcPct val="90000"/>
              </a:lnSpc>
              <a:spcAft>
                <a:spcPts val="0"/>
              </a:spcAft>
              <a:buFont typeface="Wingdings" pitchFamily="2" charset="2"/>
              <a:buChar char="Ø"/>
              <a:defRPr/>
            </a:pPr>
            <a:endParaRPr lang="en-US" sz="9600" b="0" dirty="0"/>
          </a:p>
          <a:p>
            <a:pPr marL="457200" indent="-457200" eaLnBrk="1" fontAlgn="auto" hangingPunct="1">
              <a:lnSpc>
                <a:spcPct val="90000"/>
              </a:lnSpc>
              <a:spcAft>
                <a:spcPts val="0"/>
              </a:spcAft>
              <a:buFont typeface="Wingdings" pitchFamily="2" charset="2"/>
              <a:buChar char="Ø"/>
              <a:defRPr/>
            </a:pPr>
            <a:r>
              <a:rPr lang="en-US" sz="9600" b="0" dirty="0"/>
              <a:t>Decisions Announced July 2017</a:t>
            </a:r>
          </a:p>
          <a:p>
            <a:pPr marL="0" indent="0" eaLnBrk="1" fontAlgn="auto" hangingPunct="1">
              <a:lnSpc>
                <a:spcPct val="90000"/>
              </a:lnSpc>
              <a:spcAft>
                <a:spcPts val="0"/>
              </a:spcAft>
              <a:defRPr/>
            </a:pPr>
            <a:endParaRPr lang="en-US" sz="9600" b="0" dirty="0"/>
          </a:p>
          <a:p>
            <a:pPr marL="457200" indent="-457200" eaLnBrk="1" fontAlgn="auto" hangingPunct="1">
              <a:lnSpc>
                <a:spcPct val="90000"/>
              </a:lnSpc>
              <a:spcAft>
                <a:spcPts val="0"/>
              </a:spcAft>
              <a:buFont typeface="Wingdings" pitchFamily="2" charset="2"/>
              <a:buChar char="Ø"/>
              <a:defRPr/>
            </a:pPr>
            <a:r>
              <a:rPr lang="en-US" sz="9600" b="0" dirty="0"/>
              <a:t>Programs start September </a:t>
            </a:r>
          </a:p>
          <a:p>
            <a:pPr marL="0" indent="0" fontAlgn="auto">
              <a:lnSpc>
                <a:spcPct val="90000"/>
              </a:lnSpc>
              <a:spcAft>
                <a:spcPts val="0"/>
              </a:spcAft>
              <a:defRPr/>
            </a:pPr>
            <a:endParaRPr lang="en-US" sz="9600" b="0" dirty="0"/>
          </a:p>
          <a:p>
            <a:pPr marL="0" indent="0" eaLnBrk="1" fontAlgn="auto" hangingPunct="1">
              <a:spcAft>
                <a:spcPts val="0"/>
              </a:spcAft>
              <a:buFont typeface="Arial" pitchFamily="34" charset="0"/>
              <a:buNone/>
              <a:defRPr/>
            </a:pPr>
            <a:endParaRPr lang="en-US" b="0" dirty="0"/>
          </a:p>
          <a:p>
            <a:pPr marL="0" indent="0" algn="ctr" eaLnBrk="1" fontAlgn="auto" hangingPunct="1">
              <a:spcAft>
                <a:spcPts val="0"/>
              </a:spcAft>
              <a:buFont typeface="Arial" pitchFamily="34" charset="0"/>
              <a:buNone/>
              <a:defRPr/>
            </a:pPr>
            <a:endParaRPr lang="en-US" b="0" dirty="0"/>
          </a:p>
        </p:txBody>
      </p:sp>
      <p:pic>
        <p:nvPicPr>
          <p:cNvPr id="20483" name="Content Placeholder 9" descr="C:\Users\Programs\AppData\Local\Microsoft\Windows\Temporary Internet Files\Content.Word\IMG_0825.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76888" y="1066800"/>
            <a:ext cx="2957512" cy="3713163"/>
          </a:xfrm>
        </p:spPr>
      </p:pic>
      <p:sp>
        <p:nvSpPr>
          <p:cNvPr id="2" name="Title 1"/>
          <p:cNvSpPr>
            <a:spLocks noGrp="1"/>
          </p:cNvSpPr>
          <p:nvPr>
            <p:ph type="title"/>
          </p:nvPr>
        </p:nvSpPr>
        <p:spPr/>
        <p:txBody>
          <a:bodyPr/>
          <a:lstStyle/>
          <a:p>
            <a:pPr algn="ctr" eaLnBrk="1" fontAlgn="auto" hangingPunct="1">
              <a:spcAft>
                <a:spcPts val="0"/>
              </a:spcAft>
              <a:defRPr/>
            </a:pPr>
            <a:r>
              <a:rPr lang="en-US" sz="3600" dirty="0"/>
              <a:t>Application process</a:t>
            </a:r>
            <a:endParaRPr lang="en-US" sz="3600" b="1"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440350"/>
            <a:ext cx="2081221" cy="1690306"/>
          </a:xfrm>
          <a:prstGeom prst="rect">
            <a:avLst/>
          </a:prstGeom>
        </p:spPr>
      </p:pic>
      <p:sp>
        <p:nvSpPr>
          <p:cNvPr id="11266" name="Content Placeholder 2"/>
          <p:cNvSpPr>
            <a:spLocks noGrp="1"/>
          </p:cNvSpPr>
          <p:nvPr>
            <p:ph sz="half" idx="1"/>
          </p:nvPr>
        </p:nvSpPr>
        <p:spPr>
          <a:xfrm>
            <a:off x="228600" y="1181291"/>
            <a:ext cx="4130675" cy="1951037"/>
          </a:xfrm>
        </p:spPr>
        <p:txBody>
          <a:bodyPr/>
          <a:lstStyle/>
          <a:p>
            <a:pPr marL="457200" indent="-457200" eaLnBrk="1" hangingPunct="1">
              <a:buClr>
                <a:srgbClr val="FF0000"/>
              </a:buClr>
              <a:buFont typeface="Wingdings" pitchFamily="2" charset="2"/>
              <a:buChar char="Ø"/>
            </a:pPr>
            <a:r>
              <a:rPr lang="en-US" altLang="en-US" sz="2000" b="0" dirty="0"/>
              <a:t>Annual Alumni Reception</a:t>
            </a:r>
          </a:p>
          <a:p>
            <a:pPr marL="457200" indent="-457200" eaLnBrk="1" hangingPunct="1">
              <a:buClr>
                <a:srgbClr val="FF0000"/>
              </a:buClr>
              <a:buFont typeface="Wingdings" pitchFamily="2" charset="2"/>
              <a:buChar char="Ø"/>
            </a:pPr>
            <a:r>
              <a:rPr lang="en-US" altLang="en-US" sz="2000" b="0" dirty="0"/>
              <a:t>Board of Supervisors Breakfast</a:t>
            </a:r>
          </a:p>
          <a:p>
            <a:pPr marL="457200" indent="-457200" eaLnBrk="1" hangingPunct="1">
              <a:buClr>
                <a:srgbClr val="FF0000"/>
              </a:buClr>
              <a:buFont typeface="Wingdings" pitchFamily="2" charset="2"/>
              <a:buChar char="Ø"/>
            </a:pPr>
            <a:r>
              <a:rPr lang="en-US" altLang="en-US" sz="2000" b="0" dirty="0"/>
              <a:t>Networking Events</a:t>
            </a:r>
          </a:p>
        </p:txBody>
      </p:sp>
      <p:sp>
        <p:nvSpPr>
          <p:cNvPr id="7" name="Content Placeholder 6"/>
          <p:cNvSpPr>
            <a:spLocks noGrp="1"/>
          </p:cNvSpPr>
          <p:nvPr>
            <p:ph sz="half" idx="2"/>
          </p:nvPr>
        </p:nvSpPr>
        <p:spPr>
          <a:xfrm>
            <a:off x="4267200" y="1096963"/>
            <a:ext cx="4724400" cy="1341437"/>
          </a:xfrm>
        </p:spPr>
        <p:txBody>
          <a:bodyPr/>
          <a:lstStyle/>
          <a:p>
            <a:pPr marL="457200" indent="-457200" eaLnBrk="1" hangingPunct="1">
              <a:buClr>
                <a:srgbClr val="FF0000"/>
              </a:buClr>
              <a:buFont typeface="Wingdings" pitchFamily="2" charset="2"/>
              <a:buChar char="Ø"/>
              <a:defRPr/>
            </a:pPr>
            <a:r>
              <a:rPr lang="en-US" altLang="en-US" sz="2000" b="0" dirty="0"/>
              <a:t>Northern Virginia Leadership Awards</a:t>
            </a:r>
          </a:p>
          <a:p>
            <a:pPr marL="457200" indent="-457200" eaLnBrk="1" hangingPunct="1">
              <a:buClr>
                <a:srgbClr val="FF0000"/>
              </a:buClr>
              <a:buFont typeface="Wingdings" pitchFamily="2" charset="2"/>
              <a:buChar char="Ø"/>
              <a:defRPr/>
            </a:pPr>
            <a:r>
              <a:rPr lang="en-US" altLang="en-US" sz="2000" b="0" dirty="0"/>
              <a:t>Class Commencement and Party</a:t>
            </a:r>
          </a:p>
          <a:p>
            <a:pPr marL="457200" indent="-457200" eaLnBrk="1" hangingPunct="1">
              <a:buClr>
                <a:srgbClr val="FF0000"/>
              </a:buClr>
              <a:buFont typeface="Wingdings" pitchFamily="2" charset="2"/>
              <a:buChar char="Ø"/>
              <a:defRPr/>
            </a:pPr>
            <a:r>
              <a:rPr lang="en-US" altLang="en-US" sz="2000" b="0" dirty="0"/>
              <a:t>Volunteer Outreach </a:t>
            </a:r>
          </a:p>
        </p:txBody>
      </p:sp>
      <p:sp>
        <p:nvSpPr>
          <p:cNvPr id="2" name="Title 1"/>
          <p:cNvSpPr>
            <a:spLocks noGrp="1"/>
          </p:cNvSpPr>
          <p:nvPr>
            <p:ph type="title"/>
          </p:nvPr>
        </p:nvSpPr>
        <p:spPr>
          <a:xfrm>
            <a:off x="822324" y="52543"/>
            <a:ext cx="7521575" cy="1044420"/>
          </a:xfrm>
        </p:spPr>
        <p:txBody>
          <a:bodyPr anchor="t"/>
          <a:lstStyle/>
          <a:p>
            <a:pPr algn="ctr" eaLnBrk="1" fontAlgn="auto" hangingPunct="1">
              <a:spcAft>
                <a:spcPts val="0"/>
              </a:spcAft>
              <a:defRPr/>
            </a:pPr>
            <a:r>
              <a:rPr lang="en-US" sz="3600" b="1" dirty="0"/>
              <a:t>Leadership Fairfax events</a:t>
            </a:r>
            <a:br>
              <a:rPr lang="en-US" sz="3600" b="1" dirty="0"/>
            </a:br>
            <a:r>
              <a:rPr lang="en-US" sz="1800" b="1" dirty="0"/>
              <a:t>Leadership Fairfax hosts fun events throughout the year too!</a:t>
            </a:r>
            <a:endParaRPr lang="en-US" sz="3600" b="1"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395" y="2443460"/>
            <a:ext cx="2319233" cy="154639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384906"/>
            <a:ext cx="2386717" cy="154639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0478" y="3384906"/>
            <a:ext cx="2442916" cy="1546392"/>
          </a:xfrm>
          <a:prstGeom prst="rect">
            <a:avLst/>
          </a:prstGeom>
        </p:spPr>
      </p:pic>
    </p:spTree>
    <p:extLst>
      <p:ext uri="{BB962C8B-B14F-4D97-AF65-F5344CB8AC3E}">
        <p14:creationId xmlns:p14="http://schemas.microsoft.com/office/powerpoint/2010/main" val="162366879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68734" y="6170613"/>
            <a:ext cx="694266" cy="503237"/>
          </a:xfrm>
        </p:spPr>
        <p:txBody>
          <a:bodyPr/>
          <a:lstStyle/>
          <a:p>
            <a:pPr>
              <a:defRPr/>
            </a:pPr>
            <a:fld id="{E020393D-826D-47BD-817F-3D2FC8836F43}" type="slidenum">
              <a:rPr lang="en-US" smtClean="0"/>
              <a:pPr>
                <a:defRPr/>
              </a:pPr>
              <a:t>17</a:t>
            </a:fld>
            <a:endParaRPr lang="en-US" dirty="0"/>
          </a:p>
        </p:txBody>
      </p:sp>
      <p:pic>
        <p:nvPicPr>
          <p:cNvPr id="3" name="Brian Monday.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676275"/>
            <a:ext cx="6534149" cy="3675459"/>
          </a:xfrm>
          <a:prstGeom prst="rect">
            <a:avLst/>
          </a:prstGeom>
          <a:solidFill>
            <a:schemeClr val="accent1"/>
          </a:solidFill>
          <a:ln>
            <a:solidFill>
              <a:schemeClr val="accent1"/>
            </a:solidFill>
          </a:ln>
          <a:effectLst>
            <a:softEdge rad="63500"/>
          </a:effectLst>
        </p:spPr>
      </p:pic>
      <p:sp>
        <p:nvSpPr>
          <p:cNvPr id="4" name="TextBox 3"/>
          <p:cNvSpPr txBox="1"/>
          <p:nvPr/>
        </p:nvSpPr>
        <p:spPr>
          <a:xfrm>
            <a:off x="200025" y="5951756"/>
            <a:ext cx="3352800" cy="646331"/>
          </a:xfrm>
          <a:prstGeom prst="rect">
            <a:avLst/>
          </a:prstGeom>
          <a:noFill/>
        </p:spPr>
        <p:txBody>
          <a:bodyPr wrap="square" rtlCol="0">
            <a:spAutoFit/>
          </a:bodyPr>
          <a:lstStyle/>
          <a:p>
            <a:r>
              <a:rPr lang="en-US" sz="3600" b="1" dirty="0">
                <a:solidFill>
                  <a:schemeClr val="bg1"/>
                </a:solidFill>
              </a:rPr>
              <a:t>TESTIMONIALS</a:t>
            </a:r>
            <a:endParaRPr lang="en-GB" sz="3600" b="1" dirty="0">
              <a:solidFill>
                <a:schemeClr val="bg1"/>
              </a:solidFill>
            </a:endParaRPr>
          </a:p>
        </p:txBody>
      </p:sp>
    </p:spTree>
    <p:extLst>
      <p:ext uri="{BB962C8B-B14F-4D97-AF65-F5344CB8AC3E}">
        <p14:creationId xmlns:p14="http://schemas.microsoft.com/office/powerpoint/2010/main" val="130281569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68734" y="6170613"/>
            <a:ext cx="694266" cy="503237"/>
          </a:xfrm>
        </p:spPr>
        <p:txBody>
          <a:bodyPr/>
          <a:lstStyle/>
          <a:p>
            <a:pPr>
              <a:defRPr/>
            </a:pPr>
            <a:fld id="{E020393D-826D-47BD-817F-3D2FC8836F43}" type="slidenum">
              <a:rPr lang="en-US" smtClean="0"/>
              <a:pPr>
                <a:defRPr/>
              </a:pPr>
              <a:t>18</a:t>
            </a:fld>
            <a:endParaRPr lang="en-US" dirty="0"/>
          </a:p>
        </p:txBody>
      </p:sp>
      <p:sp>
        <p:nvSpPr>
          <p:cNvPr id="4" name="TextBox 3"/>
          <p:cNvSpPr txBox="1"/>
          <p:nvPr/>
        </p:nvSpPr>
        <p:spPr>
          <a:xfrm>
            <a:off x="200025" y="5951756"/>
            <a:ext cx="3352800" cy="646331"/>
          </a:xfrm>
          <a:prstGeom prst="rect">
            <a:avLst/>
          </a:prstGeom>
          <a:noFill/>
        </p:spPr>
        <p:txBody>
          <a:bodyPr wrap="square" rtlCol="0">
            <a:spAutoFit/>
          </a:bodyPr>
          <a:lstStyle/>
          <a:p>
            <a:r>
              <a:rPr lang="en-US" sz="3600" b="1" dirty="0">
                <a:solidFill>
                  <a:schemeClr val="bg1"/>
                </a:solidFill>
              </a:rPr>
              <a:t>TESTIMONIALS</a:t>
            </a:r>
            <a:endParaRPr lang="en-GB" sz="3600" b="1" dirty="0">
              <a:solidFill>
                <a:schemeClr val="bg1"/>
              </a:solidFill>
            </a:endParaRPr>
          </a:p>
        </p:txBody>
      </p:sp>
      <p:pic>
        <p:nvPicPr>
          <p:cNvPr id="5" name="Sharon Bulova.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762000"/>
            <a:ext cx="6125634" cy="3445669"/>
          </a:xfrm>
          <a:prstGeom prst="rect">
            <a:avLst/>
          </a:prstGeom>
          <a:ln>
            <a:solidFill>
              <a:schemeClr val="accent1"/>
            </a:solidFill>
          </a:ln>
          <a:effectLst>
            <a:softEdge rad="63500"/>
          </a:effectLst>
        </p:spPr>
      </p:pic>
    </p:spTree>
    <p:extLst>
      <p:ext uri="{BB962C8B-B14F-4D97-AF65-F5344CB8AC3E}">
        <p14:creationId xmlns:p14="http://schemas.microsoft.com/office/powerpoint/2010/main" val="86109849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sz="4000" b="1" dirty="0"/>
              <a:t>Leadership Fairfax</a:t>
            </a:r>
            <a:br>
              <a:rPr sz="4000" b="1" dirty="0"/>
            </a:br>
            <a:r>
              <a:rPr b="1" dirty="0"/>
              <a:t> </a:t>
            </a:r>
            <a:r>
              <a:rPr sz="2000" b="1" i="1" dirty="0"/>
              <a:t>“where Fairfax finds leaders”</a:t>
            </a:r>
          </a:p>
        </p:txBody>
      </p:sp>
      <p:pic>
        <p:nvPicPr>
          <p:cNvPr id="21507" name="Picture 4" descr="15-LFI-Logo-K.png"/>
          <p:cNvPicPr>
            <a:picLocks noChangeAspect="1" noChangeArrowheads="1"/>
          </p:cNvPicPr>
          <p:nvPr/>
        </p:nvPicPr>
        <p:blipFill>
          <a:blip r:embed="rId3"/>
          <a:stretch>
            <a:fillRect/>
          </a:stretch>
        </p:blipFill>
        <p:spPr bwMode="auto">
          <a:xfrm>
            <a:off x="4438953" y="4419600"/>
            <a:ext cx="4162036" cy="1952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sz="4000" b="1" dirty="0"/>
              <a:t>Leadership Fairfax</a:t>
            </a:r>
            <a:br>
              <a:rPr sz="4000" b="1" dirty="0"/>
            </a:br>
            <a:r>
              <a:rPr b="1" dirty="0"/>
              <a:t> </a:t>
            </a:r>
            <a:r>
              <a:rPr sz="2000" b="1" i="1" dirty="0"/>
              <a:t>“where Fairfax finds leaders”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006" y="3629371"/>
            <a:ext cx="4306833" cy="2020944"/>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4370"/>
            <a:ext cx="7521575" cy="762000"/>
          </a:xfrm>
        </p:spPr>
        <p:txBody>
          <a:bodyPr>
            <a:normAutofit/>
          </a:bodyPr>
          <a:lstStyle/>
          <a:p>
            <a:pPr algn="ctr" eaLnBrk="1" fontAlgn="auto" hangingPunct="1">
              <a:spcAft>
                <a:spcPts val="0"/>
              </a:spcAft>
              <a:defRPr/>
            </a:pPr>
            <a:r>
              <a:rPr lang="en-US" sz="3600" b="1" dirty="0">
                <a:solidFill>
                  <a:srgbClr val="C00000"/>
                </a:solidFill>
              </a:rPr>
              <a:t>ABOUT US:</a:t>
            </a:r>
          </a:p>
        </p:txBody>
      </p:sp>
      <p:sp>
        <p:nvSpPr>
          <p:cNvPr id="7171" name="Content Placeholder 2"/>
          <p:cNvSpPr>
            <a:spLocks noGrp="1"/>
          </p:cNvSpPr>
          <p:nvPr>
            <p:ph idx="1"/>
          </p:nvPr>
        </p:nvSpPr>
        <p:spPr>
          <a:xfrm>
            <a:off x="762000" y="946371"/>
            <a:ext cx="7712075" cy="4082830"/>
          </a:xfrm>
        </p:spPr>
        <p:txBody>
          <a:bodyPr/>
          <a:lstStyle/>
          <a:p>
            <a:pPr marL="457200" indent="-457200">
              <a:buClr>
                <a:srgbClr val="FF0000"/>
              </a:buClr>
              <a:buFont typeface="Wingdings" pitchFamily="2" charset="2"/>
              <a:buChar char="Ø"/>
            </a:pPr>
            <a:r>
              <a:rPr lang="en-US" altLang="en-US" sz="2400" b="0" i="1" dirty="0"/>
              <a:t>Mission: To inspire, connect, develop and engage leaders to impact issues facing Fairfax County and the region. </a:t>
            </a:r>
          </a:p>
          <a:p>
            <a:pPr marL="457200" indent="-457200">
              <a:buClr>
                <a:srgbClr val="FF0000"/>
              </a:buClr>
              <a:buFont typeface="Wingdings" pitchFamily="2" charset="2"/>
              <a:buChar char="Ø"/>
            </a:pPr>
            <a:r>
              <a:rPr lang="en-US" altLang="en-US" sz="2400" b="0" i="1" dirty="0"/>
              <a:t>Established in 1987 with Fairfax Chamber of Commerce – Graduated inaugural class in 1988</a:t>
            </a:r>
          </a:p>
          <a:p>
            <a:pPr marL="457200" indent="-457200" eaLnBrk="1" hangingPunct="1">
              <a:buClr>
                <a:srgbClr val="FF0000"/>
              </a:buClr>
              <a:buFont typeface="Wingdings" pitchFamily="2" charset="2"/>
              <a:buChar char="Ø"/>
            </a:pPr>
            <a:r>
              <a:rPr lang="en-US" altLang="en-US" sz="2400" b="0" i="1" dirty="0"/>
              <a:t>Independent nonprofit organization since 1993</a:t>
            </a:r>
          </a:p>
          <a:p>
            <a:pPr marL="457200" indent="-457200" eaLnBrk="1" hangingPunct="1">
              <a:buClr>
                <a:srgbClr val="FF0000"/>
              </a:buClr>
              <a:buFont typeface="Wingdings" pitchFamily="2" charset="2"/>
              <a:buChar char="Ø"/>
            </a:pPr>
            <a:r>
              <a:rPr lang="en-US" altLang="en-US" sz="2400" b="0" i="1" dirty="0"/>
              <a:t>1,700+ alumni across all sectors -  business, government and nonprofit.</a:t>
            </a:r>
          </a:p>
          <a:p>
            <a:pPr marL="457200" indent="-457200" eaLnBrk="1" hangingPunct="1">
              <a:buClr>
                <a:srgbClr val="FF0000"/>
              </a:buClr>
              <a:buFont typeface="Wingdings" pitchFamily="2" charset="2"/>
              <a:buChar char="Ø"/>
            </a:pPr>
            <a:r>
              <a:rPr lang="en-US" altLang="en-US" sz="2400" b="0" i="1" dirty="0"/>
              <a:t>Community Partner 	</a:t>
            </a:r>
            <a:endParaRPr lang="en-US" altLang="en-US" sz="2400" i="1" dirty="0">
              <a:solidFill>
                <a:srgbClr val="FF0000"/>
              </a:solidFill>
              <a:latin typeface="Verdana" pitchFamily="34" charset="0"/>
              <a:ea typeface="Verdana" pitchFamily="34" charset="0"/>
              <a:cs typeface="Verdan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extLst>
      <p:ext uri="{BB962C8B-B14F-4D97-AF65-F5344CB8AC3E}">
        <p14:creationId xmlns:p14="http://schemas.microsoft.com/office/powerpoint/2010/main" val="926194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11" y="152400"/>
            <a:ext cx="7521575" cy="549275"/>
          </a:xfrm>
        </p:spPr>
        <p:txBody>
          <a:bodyPr/>
          <a:lstStyle/>
          <a:p>
            <a:pPr algn="ctr">
              <a:defRPr/>
            </a:pPr>
            <a:r>
              <a:rPr lang="en-US" dirty="0">
                <a:solidFill>
                  <a:srgbClr val="C00000"/>
                </a:solidFill>
              </a:rPr>
              <a:t>Leadership Development Programs</a:t>
            </a:r>
          </a:p>
        </p:txBody>
      </p:sp>
      <p:sp>
        <p:nvSpPr>
          <p:cNvPr id="8195" name="Content Placeholder 2"/>
          <p:cNvSpPr>
            <a:spLocks noGrp="1"/>
          </p:cNvSpPr>
          <p:nvPr>
            <p:ph idx="1"/>
          </p:nvPr>
        </p:nvSpPr>
        <p:spPr>
          <a:xfrm>
            <a:off x="304800" y="914400"/>
            <a:ext cx="8610599" cy="4038600"/>
          </a:xfrm>
        </p:spPr>
        <p:txBody>
          <a:bodyPr anchor="ctr"/>
          <a:lstStyle/>
          <a:p>
            <a:pPr algn="ctr"/>
            <a:r>
              <a:rPr lang="en-US" altLang="en-US" sz="2400" dirty="0">
                <a:solidFill>
                  <a:schemeClr val="accent1"/>
                </a:solidFill>
              </a:rPr>
              <a:t>Emerging Leaders Institute (ELI)</a:t>
            </a:r>
          </a:p>
          <a:p>
            <a:pPr marL="0" indent="0">
              <a:buClr>
                <a:srgbClr val="FF0000"/>
              </a:buClr>
            </a:pPr>
            <a:r>
              <a:rPr lang="en-US" altLang="en-US" sz="1800" dirty="0"/>
              <a:t>Designed for mid-level career professionals</a:t>
            </a:r>
            <a:r>
              <a:rPr lang="en-US" altLang="en-US" sz="1800" b="0" dirty="0"/>
              <a:t>, interested in growing their leadership skills, competencies and community connections. Meets one full day a month, September to June.  </a:t>
            </a:r>
          </a:p>
          <a:p>
            <a:pPr marL="0" indent="0" algn="ctr">
              <a:buClr>
                <a:srgbClr val="FF0000"/>
              </a:buClr>
            </a:pPr>
            <a:r>
              <a:rPr lang="en-US" altLang="en-US" sz="2400" dirty="0">
                <a:solidFill>
                  <a:schemeClr val="accent1"/>
                </a:solidFill>
              </a:rPr>
              <a:t>Leadership Fairfax Institute (LFI)</a:t>
            </a:r>
            <a:endParaRPr lang="en-US" altLang="en-US" sz="2400" b="0" dirty="0">
              <a:solidFill>
                <a:schemeClr val="accent1"/>
              </a:solidFill>
            </a:endParaRPr>
          </a:p>
          <a:p>
            <a:pPr marL="0" indent="0">
              <a:buClr>
                <a:srgbClr val="FF0000"/>
              </a:buClr>
            </a:pPr>
            <a:r>
              <a:rPr lang="en-US" altLang="en-US" sz="1800" dirty="0"/>
              <a:t>Maximizes potential of senior leaders and C-suite executives to impact issues facing the region, and improve high level management capacity. </a:t>
            </a:r>
            <a:r>
              <a:rPr lang="en-US" altLang="en-US" sz="1800" b="0" dirty="0"/>
              <a:t>Meets one full day a month, September to June. </a:t>
            </a:r>
          </a:p>
          <a:p>
            <a:pPr marL="0" indent="0" algn="ctr">
              <a:buClr>
                <a:srgbClr val="FF0000"/>
              </a:buClr>
            </a:pPr>
            <a:r>
              <a:rPr lang="en-US" altLang="en-US" sz="2400" dirty="0">
                <a:solidFill>
                  <a:schemeClr val="accent1"/>
                </a:solidFill>
              </a:rPr>
              <a:t>Lifetime Leaders Program (LLP)</a:t>
            </a:r>
            <a:endParaRPr lang="en-US" altLang="en-US" sz="2400" b="0" dirty="0">
              <a:solidFill>
                <a:schemeClr val="accent1"/>
              </a:solidFill>
            </a:endParaRPr>
          </a:p>
          <a:p>
            <a:pPr marL="0" indent="0">
              <a:buClr>
                <a:srgbClr val="FF0000"/>
              </a:buClr>
            </a:pPr>
            <a:r>
              <a:rPr lang="en-US" altLang="en-US" sz="1800" dirty="0"/>
              <a:t>For seasoned professionals with a lifetime of experience looking for the next step after retirement. </a:t>
            </a:r>
            <a:r>
              <a:rPr lang="en-US" altLang="en-US" sz="1800" b="0" dirty="0"/>
              <a:t>Helps individuals find ways to contribute to the community and have positive impact in various ways. Meets for six classes. </a:t>
            </a:r>
            <a:endParaRPr lang="en-US" altLang="en-US" sz="1800" i="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381000"/>
            <a:ext cx="9144000" cy="549275"/>
          </a:xfrm>
        </p:spPr>
        <p:txBody>
          <a:bodyPr>
            <a:normAutofit fontScale="90000"/>
          </a:bodyPr>
          <a:lstStyle/>
          <a:p>
            <a:pPr algn="ctr" eaLnBrk="1" fontAlgn="auto" hangingPunct="1">
              <a:spcAft>
                <a:spcPts val="0"/>
              </a:spcAft>
              <a:defRPr/>
            </a:pPr>
            <a:r>
              <a:rPr lang="en-US" sz="3600" b="1" dirty="0"/>
              <a:t>Leadership Fairfax signature Program (LFI)</a:t>
            </a:r>
          </a:p>
        </p:txBody>
      </p:sp>
      <p:sp>
        <p:nvSpPr>
          <p:cNvPr id="3" name="Content Placeholder 2"/>
          <p:cNvSpPr>
            <a:spLocks noGrp="1"/>
          </p:cNvSpPr>
          <p:nvPr>
            <p:ph idx="1"/>
          </p:nvPr>
        </p:nvSpPr>
        <p:spPr>
          <a:xfrm>
            <a:off x="152400" y="1219200"/>
            <a:ext cx="4683125" cy="3494290"/>
          </a:xfrm>
        </p:spPr>
        <p:txBody>
          <a:bodyPr rtlCol="0">
            <a:spAutoFit/>
          </a:bodyPr>
          <a:lstStyle/>
          <a:p>
            <a:pPr marL="457200" indent="-457200" eaLnBrk="1" fontAlgn="auto" hangingPunct="1">
              <a:lnSpc>
                <a:spcPct val="90000"/>
              </a:lnSpc>
              <a:spcAft>
                <a:spcPts val="0"/>
              </a:spcAft>
              <a:buClr>
                <a:srgbClr val="FF0000"/>
              </a:buClr>
              <a:buFont typeface="Wingdings" panose="05000000000000000000" pitchFamily="2" charset="2"/>
              <a:buChar char="§"/>
              <a:defRPr/>
            </a:pPr>
            <a:r>
              <a:rPr lang="en-US" sz="2400" b="0" dirty="0"/>
              <a:t>Augment &amp; learn leadership competencies</a:t>
            </a:r>
          </a:p>
          <a:p>
            <a:pPr marL="457200" indent="-457200" eaLnBrk="1" fontAlgn="auto" hangingPunct="1">
              <a:lnSpc>
                <a:spcPct val="90000"/>
              </a:lnSpc>
              <a:spcAft>
                <a:spcPts val="0"/>
              </a:spcAft>
              <a:buClr>
                <a:srgbClr val="FF0000"/>
              </a:buClr>
              <a:buFont typeface="Wingdings" panose="05000000000000000000" pitchFamily="2" charset="2"/>
              <a:buChar char="§"/>
              <a:defRPr/>
            </a:pPr>
            <a:r>
              <a:rPr lang="en-US" sz="2400" b="0" dirty="0"/>
              <a:t>Connect with leaders &amp; decision makers </a:t>
            </a:r>
          </a:p>
          <a:p>
            <a:pPr marL="457200" indent="-457200" eaLnBrk="1" fontAlgn="auto" hangingPunct="1">
              <a:lnSpc>
                <a:spcPct val="90000"/>
              </a:lnSpc>
              <a:spcAft>
                <a:spcPts val="0"/>
              </a:spcAft>
              <a:buClr>
                <a:srgbClr val="FF0000"/>
              </a:buClr>
              <a:buFont typeface="Wingdings" panose="05000000000000000000" pitchFamily="2" charset="2"/>
              <a:buChar char="§"/>
              <a:defRPr/>
            </a:pPr>
            <a:r>
              <a:rPr lang="en-US" sz="2400" b="0" dirty="0"/>
              <a:t>Convene discussions &amp; work to impact issues facing the region</a:t>
            </a:r>
          </a:p>
          <a:p>
            <a:pPr marL="457200" indent="-457200" eaLnBrk="1" fontAlgn="auto" hangingPunct="1">
              <a:lnSpc>
                <a:spcPct val="90000"/>
              </a:lnSpc>
              <a:spcAft>
                <a:spcPts val="0"/>
              </a:spcAft>
              <a:buClr>
                <a:srgbClr val="FF0000"/>
              </a:buClr>
              <a:buFont typeface="Wingdings" panose="05000000000000000000" pitchFamily="2" charset="2"/>
              <a:buChar char="§"/>
              <a:defRPr/>
            </a:pPr>
            <a:r>
              <a:rPr lang="en-US" sz="2400" b="0" dirty="0"/>
              <a:t>Build your professional network</a:t>
            </a:r>
          </a:p>
          <a:p>
            <a:pPr marL="457200" indent="-457200" eaLnBrk="1" fontAlgn="auto" hangingPunct="1">
              <a:lnSpc>
                <a:spcPct val="90000"/>
              </a:lnSpc>
              <a:spcAft>
                <a:spcPts val="0"/>
              </a:spcAft>
              <a:buClr>
                <a:srgbClr val="FF0000"/>
              </a:buClr>
              <a:buFont typeface="Wingdings" panose="05000000000000000000" pitchFamily="2" charset="2"/>
              <a:buChar char="§"/>
              <a:defRPr/>
            </a:pPr>
            <a:r>
              <a:rPr lang="en-US" sz="2400" b="0" dirty="0"/>
              <a:t>Explore Self-awareness, authenticity, leadership styles</a:t>
            </a:r>
          </a:p>
        </p:txBody>
      </p:sp>
      <p:pic>
        <p:nvPicPr>
          <p:cNvPr id="922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6800" y="1676400"/>
            <a:ext cx="4145598" cy="233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sz="half" idx="1"/>
          </p:nvPr>
        </p:nvSpPr>
        <p:spPr>
          <a:xfrm>
            <a:off x="822325" y="1096963"/>
            <a:ext cx="3200400" cy="1951037"/>
          </a:xfrm>
        </p:spPr>
        <p:txBody>
          <a:bodyPr/>
          <a:lstStyle/>
          <a:p>
            <a:pPr marL="457200" indent="-457200" eaLnBrk="1" hangingPunct="1">
              <a:buClr>
                <a:srgbClr val="FF0000"/>
              </a:buClr>
              <a:buFont typeface="Wingdings" pitchFamily="2" charset="2"/>
              <a:buChar char="Ø"/>
            </a:pPr>
            <a:r>
              <a:rPr lang="en-US" altLang="en-US" sz="2000" b="0"/>
              <a:t>Infrastructure</a:t>
            </a:r>
          </a:p>
          <a:p>
            <a:pPr marL="457200" indent="-457200" eaLnBrk="1" hangingPunct="1">
              <a:buClr>
                <a:srgbClr val="FF0000"/>
              </a:buClr>
              <a:buFont typeface="Wingdings" pitchFamily="2" charset="2"/>
              <a:buChar char="Ø"/>
            </a:pPr>
            <a:r>
              <a:rPr lang="en-US" altLang="en-US" sz="2000" b="0"/>
              <a:t>Education</a:t>
            </a:r>
          </a:p>
          <a:p>
            <a:pPr marL="457200" indent="-457200" eaLnBrk="1" hangingPunct="1">
              <a:buClr>
                <a:srgbClr val="FF0000"/>
              </a:buClr>
              <a:buFont typeface="Wingdings" pitchFamily="2" charset="2"/>
              <a:buChar char="Ø"/>
            </a:pPr>
            <a:r>
              <a:rPr lang="en-US" altLang="en-US" sz="2000" b="0"/>
              <a:t>Workforce Development</a:t>
            </a:r>
          </a:p>
          <a:p>
            <a:pPr marL="457200" indent="-457200" eaLnBrk="1" hangingPunct="1">
              <a:buClr>
                <a:srgbClr val="FF0000"/>
              </a:buClr>
              <a:buFont typeface="Wingdings" pitchFamily="2" charset="2"/>
              <a:buChar char="Ø"/>
            </a:pPr>
            <a:r>
              <a:rPr lang="en-US" altLang="en-US" sz="2000" b="0"/>
              <a:t>Healthcare</a:t>
            </a:r>
          </a:p>
        </p:txBody>
      </p:sp>
      <p:sp>
        <p:nvSpPr>
          <p:cNvPr id="7" name="Content Placeholder 6"/>
          <p:cNvSpPr>
            <a:spLocks noGrp="1"/>
          </p:cNvSpPr>
          <p:nvPr>
            <p:ph sz="half" idx="2"/>
          </p:nvPr>
        </p:nvSpPr>
        <p:spPr>
          <a:xfrm>
            <a:off x="4700588" y="1096963"/>
            <a:ext cx="3200400" cy="1874837"/>
          </a:xfrm>
        </p:spPr>
        <p:txBody>
          <a:bodyPr/>
          <a:lstStyle/>
          <a:p>
            <a:pPr marL="457200" indent="-457200" eaLnBrk="1" hangingPunct="1">
              <a:buClr>
                <a:srgbClr val="FF0000"/>
              </a:buClr>
              <a:buFont typeface="Wingdings" pitchFamily="2" charset="2"/>
              <a:buChar char="Ø"/>
              <a:defRPr/>
            </a:pPr>
            <a:r>
              <a:rPr lang="en-US" altLang="en-US" sz="2000" b="0" dirty="0"/>
              <a:t>Affordable Housing</a:t>
            </a:r>
          </a:p>
          <a:p>
            <a:pPr marL="457200" indent="-457200" eaLnBrk="1" hangingPunct="1">
              <a:buClr>
                <a:srgbClr val="FF0000"/>
              </a:buClr>
              <a:buFont typeface="Wingdings" pitchFamily="2" charset="2"/>
              <a:buChar char="Ø"/>
              <a:defRPr/>
            </a:pPr>
            <a:r>
              <a:rPr lang="en-US" altLang="en-US" sz="2000" b="0" dirty="0"/>
              <a:t>Diversity</a:t>
            </a:r>
          </a:p>
          <a:p>
            <a:pPr marL="457200" indent="-457200" eaLnBrk="1" hangingPunct="1">
              <a:buClr>
                <a:srgbClr val="FF0000"/>
              </a:buClr>
              <a:buFont typeface="Wingdings" pitchFamily="2" charset="2"/>
              <a:buChar char="Ø"/>
              <a:defRPr/>
            </a:pPr>
            <a:r>
              <a:rPr lang="en-US" altLang="en-US" sz="2000" b="0" dirty="0"/>
              <a:t>Emergency Response</a:t>
            </a:r>
          </a:p>
          <a:p>
            <a:pPr marL="457200" indent="-457200" eaLnBrk="1" hangingPunct="1">
              <a:buClr>
                <a:srgbClr val="FF0000"/>
              </a:buClr>
              <a:buFont typeface="Wingdings" pitchFamily="2" charset="2"/>
              <a:buChar char="Ø"/>
              <a:defRPr/>
            </a:pPr>
            <a:r>
              <a:rPr lang="en-US" altLang="en-US" sz="2000" b="0" dirty="0"/>
              <a:t>Social Services</a:t>
            </a:r>
          </a:p>
          <a:p>
            <a:pPr eaLnBrk="1" hangingPunct="1">
              <a:defRPr/>
            </a:pPr>
            <a:endParaRPr lang="en-US" dirty="0"/>
          </a:p>
        </p:txBody>
      </p:sp>
      <p:sp>
        <p:nvSpPr>
          <p:cNvPr id="2" name="Title 1"/>
          <p:cNvSpPr>
            <a:spLocks noGrp="1"/>
          </p:cNvSpPr>
          <p:nvPr>
            <p:ph type="title"/>
          </p:nvPr>
        </p:nvSpPr>
        <p:spPr/>
        <p:txBody>
          <a:bodyPr/>
          <a:lstStyle/>
          <a:p>
            <a:pPr algn="ctr" eaLnBrk="1" fontAlgn="auto" hangingPunct="1">
              <a:spcAft>
                <a:spcPts val="0"/>
              </a:spcAft>
              <a:defRPr/>
            </a:pPr>
            <a:r>
              <a:rPr lang="en-US" sz="3600" b="1" dirty="0"/>
              <a:t>TYPICAL LFI Program Topics </a:t>
            </a:r>
          </a:p>
        </p:txBody>
      </p:sp>
      <p:pic>
        <p:nvPicPr>
          <p:cNvPr id="11270" name="Content Placeholder 7" descr="C:\Users\Programs\Pictures\2014-11-20 LFI November Fairfax County Government\IMG_4248.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895600"/>
            <a:ext cx="48006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21575" cy="549275"/>
          </a:xfrm>
        </p:spPr>
        <p:txBody>
          <a:bodyPr/>
          <a:lstStyle/>
          <a:p>
            <a:pPr algn="ctr" eaLnBrk="1" fontAlgn="auto" hangingPunct="1">
              <a:spcAft>
                <a:spcPts val="0"/>
              </a:spcAft>
              <a:defRPr/>
            </a:pPr>
            <a:r>
              <a:rPr lang="en-US" sz="3600" dirty="0"/>
              <a:t>2017 LFI PROGRAM Tuition</a:t>
            </a:r>
            <a:endParaRPr lang="en-US" sz="3600" b="1" dirty="0"/>
          </a:p>
        </p:txBody>
      </p:sp>
      <p:sp>
        <p:nvSpPr>
          <p:cNvPr id="12291" name="Content Placeholder 2"/>
          <p:cNvSpPr>
            <a:spLocks noGrp="1"/>
          </p:cNvSpPr>
          <p:nvPr>
            <p:ph idx="1"/>
          </p:nvPr>
        </p:nvSpPr>
        <p:spPr/>
        <p:txBody>
          <a:bodyPr/>
          <a:lstStyle/>
          <a:p>
            <a:pPr marL="0" lvl="1" indent="0" algn="ctr" eaLnBrk="1" hangingPunct="1">
              <a:buFont typeface="Wingdings" pitchFamily="2" charset="2"/>
              <a:buNone/>
            </a:pPr>
            <a:r>
              <a:rPr lang="en-US" altLang="en-US" sz="2400" b="1" dirty="0"/>
              <a:t>   $100 application fee</a:t>
            </a:r>
          </a:p>
          <a:p>
            <a:pPr marL="0" lvl="1" indent="0" algn="ctr" eaLnBrk="1" hangingPunct="1">
              <a:buFont typeface="Wingdings" pitchFamily="2" charset="2"/>
              <a:buNone/>
            </a:pPr>
            <a:r>
              <a:rPr lang="en-US" altLang="en-US" sz="2400" b="1" dirty="0"/>
              <a:t>$4,000 tuition</a:t>
            </a:r>
          </a:p>
          <a:p>
            <a:pPr marL="0" lvl="1" indent="0" algn="ctr" eaLnBrk="1" hangingPunct="1">
              <a:buFont typeface="Wingdings" pitchFamily="2" charset="2"/>
              <a:buNone/>
            </a:pPr>
            <a:endParaRPr lang="en-US" altLang="en-US" sz="2400" b="1" dirty="0"/>
          </a:p>
          <a:p>
            <a:pPr lvl="2" eaLnBrk="1" hangingPunct="1"/>
            <a:r>
              <a:rPr lang="en-US" altLang="en-US" sz="2000" dirty="0"/>
              <a:t>All program costs, materials and DISC analysis</a:t>
            </a:r>
          </a:p>
          <a:p>
            <a:pPr lvl="2" eaLnBrk="1" hangingPunct="1"/>
            <a:r>
              <a:rPr lang="en-US" altLang="en-US" sz="2000" dirty="0"/>
              <a:t>Ten class days throughout the County and optional visit to Richmond General Assembly (Includes breakfast &amp; lunch)</a:t>
            </a:r>
          </a:p>
          <a:p>
            <a:pPr lvl="2" eaLnBrk="1" hangingPunct="1"/>
            <a:r>
              <a:rPr lang="en-US" altLang="en-US" sz="2000" dirty="0"/>
              <a:t>Annual Alumni Reception</a:t>
            </a:r>
          </a:p>
          <a:p>
            <a:pPr lvl="2" eaLnBrk="1" hangingPunct="1"/>
            <a:r>
              <a:rPr lang="en-US" altLang="en-US" sz="2000" dirty="0"/>
              <a:t>Tickets to Leadership Fairfax events for member price</a:t>
            </a:r>
          </a:p>
          <a:p>
            <a:pPr lvl="2" eaLnBrk="1" hangingPunct="1"/>
            <a:r>
              <a:rPr lang="en-US" altLang="en-US" sz="2000" dirty="0"/>
              <a:t>Two tickets to Commencement</a:t>
            </a:r>
          </a:p>
          <a:p>
            <a:pPr lvl="2" eaLnBrk="1" hangingPunct="1"/>
            <a:r>
              <a:rPr lang="en-US" altLang="en-US" sz="2000" dirty="0"/>
              <a:t>Partial scholarships are available, based on need</a:t>
            </a:r>
          </a:p>
          <a:p>
            <a:pPr lvl="2" eaLnBrk="1" hangingPunct="1"/>
            <a:endParaRPr lang="en-US" altLang="en-US" dirty="0"/>
          </a:p>
          <a:p>
            <a:pPr lvl="2" eaLnBrk="1" hangingPunct="1"/>
            <a:endParaRPr lang="en-US" altLang="en-US" dirty="0"/>
          </a:p>
          <a:p>
            <a:pPr marL="0" indent="0" algn="ctr" eaLnBrk="1" hangingPunct="1"/>
            <a:endParaRPr lang="en-US" altLang="en-US" sz="2800" b="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Effect transition="in" filter="fade">
                                      <p:cBhvr>
                                        <p:cTn id="14" dur="1000"/>
                                        <p:tgtEl>
                                          <p:spTgt spid="12291">
                                            <p:txEl>
                                              <p:pRg st="1" end="1"/>
                                            </p:txEl>
                                          </p:spTgt>
                                        </p:tgtEl>
                                      </p:cBhvr>
                                    </p:animEffect>
                                    <p:anim calcmode="lin" valueType="num">
                                      <p:cBhvr>
                                        <p:cTn id="15"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91">
                                            <p:txEl>
                                              <p:pRg st="3" end="3"/>
                                            </p:txEl>
                                          </p:spTgt>
                                        </p:tgtEl>
                                        <p:attrNameLst>
                                          <p:attrName>style.visibility</p:attrName>
                                        </p:attrNameLst>
                                      </p:cBhvr>
                                      <p:to>
                                        <p:strVal val="visible"/>
                                      </p:to>
                                    </p:set>
                                    <p:animEffect transition="in" filter="fade">
                                      <p:cBhvr>
                                        <p:cTn id="21" dur="1000"/>
                                        <p:tgtEl>
                                          <p:spTgt spid="12291">
                                            <p:txEl>
                                              <p:pRg st="3" end="3"/>
                                            </p:txEl>
                                          </p:spTgt>
                                        </p:tgtEl>
                                      </p:cBhvr>
                                    </p:animEffect>
                                    <p:anim calcmode="lin" valueType="num">
                                      <p:cBhvr>
                                        <p:cTn id="22"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22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291">
                                            <p:txEl>
                                              <p:pRg st="4" end="4"/>
                                            </p:txEl>
                                          </p:spTgt>
                                        </p:tgtEl>
                                        <p:attrNameLst>
                                          <p:attrName>style.visibility</p:attrName>
                                        </p:attrNameLst>
                                      </p:cBhvr>
                                      <p:to>
                                        <p:strVal val="visible"/>
                                      </p:to>
                                    </p:set>
                                    <p:animEffect transition="in" filter="fade">
                                      <p:cBhvr>
                                        <p:cTn id="28" dur="1000"/>
                                        <p:tgtEl>
                                          <p:spTgt spid="12291">
                                            <p:txEl>
                                              <p:pRg st="4" end="4"/>
                                            </p:txEl>
                                          </p:spTgt>
                                        </p:tgtEl>
                                      </p:cBhvr>
                                    </p:animEffect>
                                    <p:anim calcmode="lin" valueType="num">
                                      <p:cBhvr>
                                        <p:cTn id="29"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291">
                                            <p:txEl>
                                              <p:pRg st="5" end="5"/>
                                            </p:txEl>
                                          </p:spTgt>
                                        </p:tgtEl>
                                        <p:attrNameLst>
                                          <p:attrName>style.visibility</p:attrName>
                                        </p:attrNameLst>
                                      </p:cBhvr>
                                      <p:to>
                                        <p:strVal val="visible"/>
                                      </p:to>
                                    </p:set>
                                    <p:animEffect transition="in" filter="fade">
                                      <p:cBhvr>
                                        <p:cTn id="35" dur="1000"/>
                                        <p:tgtEl>
                                          <p:spTgt spid="12291">
                                            <p:txEl>
                                              <p:pRg st="5" end="5"/>
                                            </p:txEl>
                                          </p:spTgt>
                                        </p:tgtEl>
                                      </p:cBhvr>
                                    </p:animEffect>
                                    <p:anim calcmode="lin" valueType="num">
                                      <p:cBhvr>
                                        <p:cTn id="36"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229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291">
                                            <p:txEl>
                                              <p:pRg st="6" end="6"/>
                                            </p:txEl>
                                          </p:spTgt>
                                        </p:tgtEl>
                                        <p:attrNameLst>
                                          <p:attrName>style.visibility</p:attrName>
                                        </p:attrNameLst>
                                      </p:cBhvr>
                                      <p:to>
                                        <p:strVal val="visible"/>
                                      </p:to>
                                    </p:set>
                                    <p:animEffect transition="in" filter="fade">
                                      <p:cBhvr>
                                        <p:cTn id="42" dur="1000"/>
                                        <p:tgtEl>
                                          <p:spTgt spid="12291">
                                            <p:txEl>
                                              <p:pRg st="6" end="6"/>
                                            </p:txEl>
                                          </p:spTgt>
                                        </p:tgtEl>
                                      </p:cBhvr>
                                    </p:animEffect>
                                    <p:anim calcmode="lin" valueType="num">
                                      <p:cBhvr>
                                        <p:cTn id="43" dur="10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229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291">
                                            <p:txEl>
                                              <p:pRg st="7" end="7"/>
                                            </p:txEl>
                                          </p:spTgt>
                                        </p:tgtEl>
                                        <p:attrNameLst>
                                          <p:attrName>style.visibility</p:attrName>
                                        </p:attrNameLst>
                                      </p:cBhvr>
                                      <p:to>
                                        <p:strVal val="visible"/>
                                      </p:to>
                                    </p:set>
                                    <p:animEffect transition="in" filter="fade">
                                      <p:cBhvr>
                                        <p:cTn id="49" dur="1000"/>
                                        <p:tgtEl>
                                          <p:spTgt spid="12291">
                                            <p:txEl>
                                              <p:pRg st="7" end="7"/>
                                            </p:txEl>
                                          </p:spTgt>
                                        </p:tgtEl>
                                      </p:cBhvr>
                                    </p:animEffect>
                                    <p:anim calcmode="lin" valueType="num">
                                      <p:cBhvr>
                                        <p:cTn id="50" dur="10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229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291">
                                            <p:txEl>
                                              <p:pRg st="8" end="8"/>
                                            </p:txEl>
                                          </p:spTgt>
                                        </p:tgtEl>
                                        <p:attrNameLst>
                                          <p:attrName>style.visibility</p:attrName>
                                        </p:attrNameLst>
                                      </p:cBhvr>
                                      <p:to>
                                        <p:strVal val="visible"/>
                                      </p:to>
                                    </p:set>
                                    <p:animEffect transition="in" filter="fade">
                                      <p:cBhvr>
                                        <p:cTn id="56" dur="1000"/>
                                        <p:tgtEl>
                                          <p:spTgt spid="12291">
                                            <p:txEl>
                                              <p:pRg st="8" end="8"/>
                                            </p:txEl>
                                          </p:spTgt>
                                        </p:tgtEl>
                                      </p:cBhvr>
                                    </p:animEffect>
                                    <p:anim calcmode="lin" valueType="num">
                                      <p:cBhvr>
                                        <p:cTn id="57" dur="10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1229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5716"/>
            <a:ext cx="7521575" cy="549275"/>
          </a:xfrm>
        </p:spPr>
        <p:txBody>
          <a:bodyPr/>
          <a:lstStyle/>
          <a:p>
            <a:pPr algn="ctr" eaLnBrk="1" fontAlgn="auto" hangingPunct="1">
              <a:spcAft>
                <a:spcPts val="0"/>
              </a:spcAft>
              <a:defRPr/>
            </a:pPr>
            <a:r>
              <a:rPr lang="en-US" sz="3200" b="1" dirty="0">
                <a:latin typeface="Franklin Gothic Medium" panose="020B0603020102020204" pitchFamily="34" charset="0"/>
              </a:rPr>
              <a:t>Emerging Leaders Institute (ELI)</a:t>
            </a:r>
          </a:p>
        </p:txBody>
      </p:sp>
      <p:sp>
        <p:nvSpPr>
          <p:cNvPr id="3" name="Content Placeholder 2"/>
          <p:cNvSpPr>
            <a:spLocks noGrp="1"/>
          </p:cNvSpPr>
          <p:nvPr>
            <p:ph idx="1"/>
          </p:nvPr>
        </p:nvSpPr>
        <p:spPr>
          <a:xfrm>
            <a:off x="228600" y="990600"/>
            <a:ext cx="5105400" cy="4495800"/>
          </a:xfrm>
        </p:spPr>
        <p:txBody>
          <a:bodyPr/>
          <a:lstStyle/>
          <a:p>
            <a:pPr marL="457200" indent="-457200" eaLnBrk="1" hangingPunct="1">
              <a:buClr>
                <a:srgbClr val="FF0000"/>
              </a:buClr>
              <a:buFont typeface="Wingdings" pitchFamily="2" charset="2"/>
              <a:buChar char="§"/>
            </a:pPr>
            <a:r>
              <a:rPr lang="en-US" altLang="en-US" sz="2400" b="0" dirty="0"/>
              <a:t>Increase leadership skills, techniques &amp; personal awareness</a:t>
            </a:r>
          </a:p>
          <a:p>
            <a:pPr marL="457200" indent="-457200" eaLnBrk="1" hangingPunct="1">
              <a:buClr>
                <a:srgbClr val="FF0000"/>
              </a:buClr>
              <a:buFont typeface="Wingdings" pitchFamily="2" charset="2"/>
              <a:buChar char="§"/>
            </a:pPr>
            <a:r>
              <a:rPr lang="en-US" altLang="en-US" sz="2400" b="0" dirty="0"/>
              <a:t>Work with a coach or mentor to focus on goals and development</a:t>
            </a:r>
          </a:p>
          <a:p>
            <a:pPr marL="457200" indent="-457200" eaLnBrk="1" hangingPunct="1">
              <a:buClr>
                <a:srgbClr val="FF0000"/>
              </a:buClr>
              <a:buFont typeface="Wingdings" pitchFamily="2" charset="2"/>
              <a:buChar char="§"/>
            </a:pPr>
            <a:r>
              <a:rPr lang="en-US" altLang="en-US" sz="2400" b="0" dirty="0"/>
              <a:t>Improve understanding of Fairfax County &amp; regional operations </a:t>
            </a:r>
          </a:p>
          <a:p>
            <a:pPr marL="457200" indent="-457200" eaLnBrk="1" hangingPunct="1">
              <a:buClr>
                <a:srgbClr val="FF0000"/>
              </a:buClr>
              <a:buFont typeface="Wingdings" pitchFamily="2" charset="2"/>
              <a:buChar char="§"/>
            </a:pPr>
            <a:r>
              <a:rPr lang="en-US" altLang="en-US" sz="2400" b="0" dirty="0"/>
              <a:t>Engage with local nonprofit to complete service project</a:t>
            </a:r>
          </a:p>
          <a:p>
            <a:pPr marL="457200" indent="-457200" eaLnBrk="1" hangingPunct="1">
              <a:buClr>
                <a:srgbClr val="FF0000"/>
              </a:buClr>
              <a:buFont typeface="Wingdings" pitchFamily="2" charset="2"/>
              <a:buChar char="§"/>
            </a:pPr>
            <a:r>
              <a:rPr lang="en-US" altLang="en-US" sz="2400" b="0" dirty="0"/>
              <a:t>Build your professional network</a:t>
            </a:r>
          </a:p>
        </p:txBody>
      </p:sp>
      <p:pic>
        <p:nvPicPr>
          <p:cNvPr id="13317" name="Picture 5" descr="C:\Users\Programs\Pictures\2014-09-09 ELI opening days\opening days 0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1000" y="1828800"/>
            <a:ext cx="3454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320" y="2819400"/>
            <a:ext cx="2907957" cy="1938638"/>
          </a:xfrm>
          <a:prstGeom prst="rect">
            <a:avLst/>
          </a:prstGeom>
        </p:spPr>
      </p:pic>
      <p:sp>
        <p:nvSpPr>
          <p:cNvPr id="11266" name="Content Placeholder 2"/>
          <p:cNvSpPr>
            <a:spLocks noGrp="1"/>
          </p:cNvSpPr>
          <p:nvPr>
            <p:ph sz="half" idx="1"/>
          </p:nvPr>
        </p:nvSpPr>
        <p:spPr>
          <a:xfrm>
            <a:off x="609600" y="1096963"/>
            <a:ext cx="3581399" cy="1951037"/>
          </a:xfrm>
        </p:spPr>
        <p:txBody>
          <a:bodyPr/>
          <a:lstStyle/>
          <a:p>
            <a:pPr marL="457200" indent="-457200" eaLnBrk="1" hangingPunct="1">
              <a:buClr>
                <a:srgbClr val="FF0000"/>
              </a:buClr>
              <a:buFont typeface="Wingdings" pitchFamily="2" charset="2"/>
              <a:buChar char="Ø"/>
            </a:pPr>
            <a:r>
              <a:rPr lang="en-US" altLang="en-US" sz="2000" b="0" dirty="0"/>
              <a:t>Negotiation Skills</a:t>
            </a:r>
          </a:p>
          <a:p>
            <a:pPr marL="457200" indent="-457200" eaLnBrk="1" hangingPunct="1">
              <a:buClr>
                <a:srgbClr val="FF0000"/>
              </a:buClr>
              <a:buFont typeface="Wingdings" pitchFamily="2" charset="2"/>
              <a:buChar char="Ø"/>
            </a:pPr>
            <a:r>
              <a:rPr lang="en-US" altLang="en-US" sz="2000" b="0" dirty="0"/>
              <a:t>Project Management</a:t>
            </a:r>
          </a:p>
          <a:p>
            <a:pPr marL="457200" indent="-457200" eaLnBrk="1" hangingPunct="1">
              <a:buClr>
                <a:srgbClr val="FF0000"/>
              </a:buClr>
              <a:buFont typeface="Wingdings" pitchFamily="2" charset="2"/>
              <a:buChar char="Ø"/>
            </a:pPr>
            <a:r>
              <a:rPr lang="en-US" altLang="en-US" sz="2000" b="0" dirty="0"/>
              <a:t>Public Speaking </a:t>
            </a:r>
          </a:p>
          <a:p>
            <a:pPr marL="457200" indent="-457200" eaLnBrk="1" hangingPunct="1">
              <a:buClr>
                <a:srgbClr val="FF0000"/>
              </a:buClr>
              <a:buFont typeface="Wingdings" pitchFamily="2" charset="2"/>
              <a:buChar char="Ø"/>
            </a:pPr>
            <a:r>
              <a:rPr lang="en-US" altLang="en-US" sz="2000" b="0" dirty="0"/>
              <a:t>Challenging Conversations</a:t>
            </a:r>
          </a:p>
        </p:txBody>
      </p:sp>
      <p:sp>
        <p:nvSpPr>
          <p:cNvPr id="7" name="Content Placeholder 6"/>
          <p:cNvSpPr>
            <a:spLocks noGrp="1"/>
          </p:cNvSpPr>
          <p:nvPr>
            <p:ph sz="half" idx="2"/>
          </p:nvPr>
        </p:nvSpPr>
        <p:spPr>
          <a:xfrm>
            <a:off x="4700588" y="1096963"/>
            <a:ext cx="3452812" cy="1874837"/>
          </a:xfrm>
        </p:spPr>
        <p:txBody>
          <a:bodyPr/>
          <a:lstStyle/>
          <a:p>
            <a:pPr marL="457200" indent="-457200" eaLnBrk="1" hangingPunct="1">
              <a:buClr>
                <a:srgbClr val="FF0000"/>
              </a:buClr>
              <a:buFont typeface="Wingdings" pitchFamily="2" charset="2"/>
              <a:buChar char="Ø"/>
              <a:defRPr/>
            </a:pPr>
            <a:r>
              <a:rPr lang="en-US" altLang="en-US" sz="2000" b="0" dirty="0"/>
              <a:t>Healthy Workplaces</a:t>
            </a:r>
          </a:p>
          <a:p>
            <a:pPr marL="457200" indent="-457200" eaLnBrk="1" hangingPunct="1">
              <a:buClr>
                <a:srgbClr val="FF0000"/>
              </a:buClr>
              <a:buFont typeface="Wingdings" pitchFamily="2" charset="2"/>
              <a:buChar char="Ø"/>
              <a:defRPr/>
            </a:pPr>
            <a:r>
              <a:rPr lang="en-US" altLang="en-US" sz="2000" b="0" dirty="0"/>
              <a:t>Ethical Decision Making</a:t>
            </a:r>
          </a:p>
          <a:p>
            <a:pPr marL="457200" indent="-457200" eaLnBrk="1" hangingPunct="1">
              <a:buClr>
                <a:srgbClr val="FF0000"/>
              </a:buClr>
              <a:buFont typeface="Wingdings" pitchFamily="2" charset="2"/>
              <a:buChar char="Ø"/>
              <a:defRPr/>
            </a:pPr>
            <a:r>
              <a:rPr lang="en-US" altLang="en-US" sz="2000" b="0" dirty="0"/>
              <a:t>The Leadership Journey</a:t>
            </a:r>
          </a:p>
          <a:p>
            <a:pPr marL="457200" indent="-457200" eaLnBrk="1" hangingPunct="1">
              <a:buClr>
                <a:srgbClr val="FF0000"/>
              </a:buClr>
              <a:buFont typeface="Wingdings" pitchFamily="2" charset="2"/>
              <a:buChar char="Ø"/>
              <a:defRPr/>
            </a:pPr>
            <a:r>
              <a:rPr lang="en-US" altLang="en-US" sz="2000" b="0" dirty="0"/>
              <a:t>Servant Leadership </a:t>
            </a:r>
          </a:p>
          <a:p>
            <a:pPr eaLnBrk="1" hangingPunct="1">
              <a:defRPr/>
            </a:pPr>
            <a:endParaRPr lang="en-US" dirty="0"/>
          </a:p>
        </p:txBody>
      </p:sp>
      <p:sp>
        <p:nvSpPr>
          <p:cNvPr id="2" name="Title 1"/>
          <p:cNvSpPr>
            <a:spLocks noGrp="1"/>
          </p:cNvSpPr>
          <p:nvPr>
            <p:ph type="title"/>
          </p:nvPr>
        </p:nvSpPr>
        <p:spPr/>
        <p:txBody>
          <a:bodyPr/>
          <a:lstStyle/>
          <a:p>
            <a:pPr algn="ctr" eaLnBrk="1" fontAlgn="auto" hangingPunct="1">
              <a:spcAft>
                <a:spcPts val="0"/>
              </a:spcAft>
              <a:defRPr/>
            </a:pPr>
            <a:r>
              <a:rPr lang="en-US" sz="3600" b="1" dirty="0"/>
              <a:t>TYPICAL ELI Program Topics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5167694"/>
            <a:ext cx="3356177" cy="15760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2825960"/>
            <a:ext cx="2898116" cy="1932078"/>
          </a:xfrm>
          <a:prstGeom prst="rect">
            <a:avLst/>
          </a:prstGeom>
        </p:spPr>
      </p:pic>
    </p:spTree>
    <p:extLst>
      <p:ext uri="{BB962C8B-B14F-4D97-AF65-F5344CB8AC3E}">
        <p14:creationId xmlns:p14="http://schemas.microsoft.com/office/powerpoint/2010/main" val="1893196957"/>
      </p:ext>
    </p:extLst>
  </p:cSld>
  <p:clrMapOvr>
    <a:masterClrMapping/>
  </p:clrMapOvr>
  <p:transition spd="slow"/>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fo session powerpoint 2016 (1)">
  <a:themeElements>
    <a:clrScheme name="Leadership Fairfax Palette">
      <a:dk1>
        <a:srgbClr val="453536"/>
      </a:dk1>
      <a:lt1>
        <a:srgbClr val="F2F2F2"/>
      </a:lt1>
      <a:dk2>
        <a:srgbClr val="AB2328"/>
      </a:dk2>
      <a:lt2>
        <a:srgbClr val="CCDDEA"/>
      </a:lt2>
      <a:accent1>
        <a:srgbClr val="DC6B2F"/>
      </a:accent1>
      <a:accent2>
        <a:srgbClr val="AA2B1E"/>
      </a:accent2>
      <a:accent3>
        <a:srgbClr val="453536"/>
      </a:accent3>
      <a:accent4>
        <a:srgbClr val="A5A5A5"/>
      </a:accent4>
      <a:accent5>
        <a:srgbClr val="D8D8D8"/>
      </a:accent5>
      <a:accent6>
        <a:srgbClr val="FDC67A"/>
      </a:accent6>
      <a:hlink>
        <a:srgbClr val="0070C0"/>
      </a:hlink>
      <a:folHlink>
        <a:srgbClr val="DC6B2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99DC7805975649885EF790CF172F69" ma:contentTypeVersion="3" ma:contentTypeDescription="Create a new document." ma:contentTypeScope="" ma:versionID="94f25ae0589a8d8036bbf702d865bba8">
  <xsd:schema xmlns:xsd="http://www.w3.org/2001/XMLSchema" xmlns:xs="http://www.w3.org/2001/XMLSchema" xmlns:p="http://schemas.microsoft.com/office/2006/metadata/properties" xmlns:ns2="f1d9e66f-d774-4fc1-bf5d-5fe77fd9112c" targetNamespace="http://schemas.microsoft.com/office/2006/metadata/properties" ma:root="true" ma:fieldsID="cf9bf44e0dbf6af955e82ab704a46765" ns2:_="">
    <xsd:import namespace="f1d9e66f-d774-4fc1-bf5d-5fe77fd9112c"/>
    <xsd:element name="properties">
      <xsd:complexType>
        <xsd:sequence>
          <xsd:element name="documentManagement">
            <xsd:complexType>
              <xsd:all>
                <xsd:element ref="ns2:SharedWithUsers" minOccurs="0"/>
                <xsd:element ref="ns2:SharedWithDetail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9e66f-d774-4fc1-bf5d-5fe77fd911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1d9e66f-d774-4fc1-bf5d-5fe77fd9112c">
      <UserInfo>
        <DisplayName>Christine Poward</DisplayName>
        <AccountId>46</AccountId>
        <AccountType/>
      </UserInfo>
      <UserInfo>
        <DisplayName>David Bean</DisplayName>
        <AccountId>41</AccountId>
        <AccountType/>
      </UserInfo>
      <UserInfo>
        <DisplayName>Susan Sims</DisplayName>
        <AccountId>26</AccountId>
        <AccountType/>
      </UserInfo>
    </SharedWithUsers>
  </documentManagement>
</p:properties>
</file>

<file path=customXml/itemProps1.xml><?xml version="1.0" encoding="utf-8"?>
<ds:datastoreItem xmlns:ds="http://schemas.openxmlformats.org/officeDocument/2006/customXml" ds:itemID="{00884669-63BC-49BB-982D-D70D8C93C1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9e66f-d774-4fc1-bf5d-5fe77fd911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3A30FE-BED4-4C27-A86C-8D6A255053AB}">
  <ds:schemaRefs>
    <ds:schemaRef ds:uri="http://schemas.microsoft.com/sharepoint/v3/contenttype/forms"/>
  </ds:schemaRefs>
</ds:datastoreItem>
</file>

<file path=customXml/itemProps3.xml><?xml version="1.0" encoding="utf-8"?>
<ds:datastoreItem xmlns:ds="http://schemas.openxmlformats.org/officeDocument/2006/customXml" ds:itemID="{F551738E-DAAE-4B9B-8D9C-587069EE158C}">
  <ds:schemaRefs>
    <ds:schemaRef ds:uri="http://www.w3.org/XML/1998/namespace"/>
    <ds:schemaRef ds:uri="f1d9e66f-d774-4fc1-bf5d-5fe77fd9112c"/>
    <ds:schemaRef ds:uri="http://purl.org/dc/elements/1.1/"/>
    <ds:schemaRef ds:uri="http://purl.org/dc/dcmitype/"/>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528</TotalTime>
  <Words>751</Words>
  <Application>Microsoft Office PowerPoint</Application>
  <PresentationFormat>On-screen Show (4:3)</PresentationFormat>
  <Paragraphs>146</Paragraphs>
  <Slides>19</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Franklin Gothic Book</vt:lpstr>
      <vt:lpstr>Franklin Gothic Medium</vt:lpstr>
      <vt:lpstr>Tunga</vt:lpstr>
      <vt:lpstr>Verdana</vt:lpstr>
      <vt:lpstr>Wingdings</vt:lpstr>
      <vt:lpstr>info session powerpoint 2016 (1)</vt:lpstr>
      <vt:lpstr>Meet your presenter</vt:lpstr>
      <vt:lpstr>Leadership Fairfax  “where Fairfax finds leaders”</vt:lpstr>
      <vt:lpstr>ABOUT US:</vt:lpstr>
      <vt:lpstr>Leadership Development Programs</vt:lpstr>
      <vt:lpstr>Leadership Fairfax signature Program (LFI)</vt:lpstr>
      <vt:lpstr>TYPICAL LFI Program Topics </vt:lpstr>
      <vt:lpstr>2017 LFI PROGRAM Tuition</vt:lpstr>
      <vt:lpstr>Emerging Leaders Institute (ELI)</vt:lpstr>
      <vt:lpstr>TYPICAL ELI Program Topics </vt:lpstr>
      <vt:lpstr>2017 ELI PROGRAM Tuition</vt:lpstr>
      <vt:lpstr>Time Commitment? Eli &amp; LFI</vt:lpstr>
      <vt:lpstr>LIFETIME LEADERS PROGRAM (llp)</vt:lpstr>
      <vt:lpstr>TYPICAL LLP Program Topics </vt:lpstr>
      <vt:lpstr>2016 LLP PROGRAM Tuition</vt:lpstr>
      <vt:lpstr>Application process</vt:lpstr>
      <vt:lpstr>Leadership Fairfax events Leadership Fairfax hosts fun events throughout the year too!</vt:lpstr>
      <vt:lpstr>PowerPoint Presentation</vt:lpstr>
      <vt:lpstr>PowerPoint Presentation</vt:lpstr>
      <vt:lpstr>Leadership Fairfax  “where Fairfax finds leaders”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Fairfax  “where Fairfax finds leaders”</dc:title>
  <dc:creator>Moniek Janiczewski</dc:creator>
  <cp:lastModifiedBy>Lauri Swift</cp:lastModifiedBy>
  <cp:revision>30</cp:revision>
  <cp:lastPrinted>2011-02-04T13:16:27Z</cp:lastPrinted>
  <dcterms:created xsi:type="dcterms:W3CDTF">2015-01-26T20:58:38Z</dcterms:created>
  <dcterms:modified xsi:type="dcterms:W3CDTF">2017-02-21T22:38:19Z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0x010100DB99DC7805975649885EF790CF172F69</vt:lpwstr>
  </property>
</Properties>
</file>